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64" r:id="rId3"/>
    <p:sldId id="257" r:id="rId4"/>
    <p:sldId id="258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79" r:id="rId19"/>
    <p:sldId id="273" r:id="rId20"/>
    <p:sldId id="274" r:id="rId21"/>
    <p:sldId id="271" r:id="rId22"/>
    <p:sldId id="276" r:id="rId23"/>
    <p:sldId id="277" r:id="rId24"/>
    <p:sldId id="278" r:id="rId25"/>
    <p:sldId id="280" r:id="rId26"/>
    <p:sldId id="290" r:id="rId27"/>
    <p:sldId id="291" r:id="rId28"/>
    <p:sldId id="292" r:id="rId29"/>
    <p:sldId id="282" r:id="rId30"/>
    <p:sldId id="294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5" r:id="rId39"/>
    <p:sldId id="296" r:id="rId40"/>
    <p:sldId id="297" r:id="rId41"/>
    <p:sldId id="298" r:id="rId42"/>
    <p:sldId id="301" r:id="rId43"/>
    <p:sldId id="328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6B0D-BB47-6245-8C3B-01813D99614C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0CB05-3D54-7442-9433-DE06E6A2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6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95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2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DA41-E0ED-DA43-9BD7-0D487C2F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B6812-1C11-BF49-B511-254A8642D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6744F-87FD-0048-B2A2-8FBB3086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C7B8A-AD89-D14F-B3C7-EF4E72824287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0F883-2925-4644-9F80-E419026A0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4C756-6DCA-B348-902B-04368F73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70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F491-9B3F-C841-9D49-72783824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70D5-AF08-9640-8C58-A7C32AC63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F65F6-95D0-7B47-8EE9-5FD147F3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9C406-0693-0643-BF33-AE94961DB9E6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0CB1-2646-6547-AE3C-0D6B525C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38A5-4F87-E84C-B0DF-9E241624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0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AACE3-C52F-4543-ACF1-19CD33205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5E35F-4079-0241-8C7E-1C2AC4F22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5E85D-B6C8-1141-A199-0AA1032A1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0B-571D-0C4D-A90F-12F3FC22CE7E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68AAA-10E5-9442-B3A6-5728971F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56AED-72DF-E541-992C-34E8FE9E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0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A69B-FBDB-5047-A55F-3FAA8921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96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03DB0-54F0-2B49-A7BD-457530D14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233"/>
            <a:ext cx="105156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29AD4-3635-A045-91D0-2C371612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2F50-C82D-4841-BFE4-09480C327672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36FEC-C394-D54B-8448-DE622B73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07DD6-0053-004C-A88D-6C9F358B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4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83C4-1CCF-2B48-A953-58E33CCA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F7469-AF7C-B94F-BBF0-0A5D27925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BE3AB-0E1E-2541-9C32-0316B30F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8E31-9679-CD45-8B9D-1017C7DCBC6C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73184-CB76-8444-973D-EFE0468E6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5F295-75AD-9440-BB64-BECE5BFC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4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0318-EEE0-AB44-B476-3B3A9BB4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15A7-7764-DA49-9211-2A70A671F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9D5C6-8D56-DE47-A8C1-AD137CD4F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CAD58-8523-3643-B7D1-16A2B32E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1089-74E5-A348-8406-DC77113B11DD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0CEEF-0A15-4448-9605-6EFE9621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660A5-2C66-6449-A942-B5273622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1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87F0-713E-1442-88E4-6699F295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79E3C-D685-B143-85D1-4917CEDE0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19405-CF61-C644-9DA7-C3C8CB705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9E1BE-74FC-4842-A7A4-C990F0531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84AAE-0FC4-6A42-8DA8-47DA096C7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2CB182-DDAD-964C-A6AF-38C0ED648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AE39-1777-184E-8F6F-6376A37DCECC}" type="datetime1">
              <a:rPr lang="en-US" smtClean="0"/>
              <a:t>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95096-500D-F34F-9C09-33E6805D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EA1ADF-7FF9-4D4A-8903-5A34252D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BA92-6803-9648-B11D-A66C29A8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9E0DE-9C29-1642-8DCE-CC0397BEC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06DF-3588-534C-8826-7EC3CE33FD7E}" type="datetime1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69544-D7D3-A541-8858-2A1F1C94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8F9CF-9ACA-EB46-ADB8-3B1AF8C9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0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AEDE8-FDF2-BF46-B28E-6949B9C8B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B40A-E344-314F-905E-7FE64A39393A}" type="datetime1">
              <a:rPr lang="en-US" smtClean="0"/>
              <a:t>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5FECB-F5FC-314E-A7FB-F926336C8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C623A-13FB-774A-876E-3544D20B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CAC8-75F1-244F-A391-13F8F0097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67F1-FDC0-7C4F-8F41-D231B67CC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05F96-9F0F-504D-AA75-E96B3926B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7EA87-070F-0745-A2A1-0F43A13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8F114-FD1D-C547-A302-503754A95E7B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CC237-0ABD-C741-A01E-EC3F6114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7978A-E525-0147-A999-5EFD382F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9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D23B-7B36-5D4D-A460-9185D5D5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94003-3BD7-A44E-BF41-FB601AF5D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B8186-B7AE-2647-90BB-427DB180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FB25B-CC3B-D24B-967E-4B0D89BB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A666-B64B-4F47-A5AE-A148002EFC37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15333-EF1D-FC4C-ACB4-55DCC028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1E03B-7743-FA49-8AA8-33314DB4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8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45492-F7C4-8E43-B250-9107DBB0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BA975-6495-E449-A55D-662599E9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65F7A-B66F-794C-B5E5-A056F386E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C4492-C473-4B4D-84F1-51858B7B6C9D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9F6F8-5CAB-D54D-8E7F-5F59F3AF3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8CAD2-94B9-8C4F-9E5C-8B98DBE6A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1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NL/iris" TargetMode="External"/><Relationship Id="rId2" Type="http://schemas.openxmlformats.org/officeDocument/2006/relationships/hyperlink" Target="https://iris-programming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ORNL/iris/tree/main/apps/2tas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14A5-E8C1-A443-8489-9A7ADBB2B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13800" dirty="0"/>
              <a:t>IRIS Internals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9A613-D7DC-754E-9FA2-E9ED238D5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8925"/>
            <a:ext cx="9144000" cy="21574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Jungwon Kim</a:t>
            </a:r>
          </a:p>
          <a:p>
            <a:endParaRPr lang="en-US" dirty="0"/>
          </a:p>
          <a:p>
            <a:r>
              <a:rPr lang="en-US" dirty="0"/>
              <a:t>IRIS mini </a:t>
            </a:r>
            <a:r>
              <a:rPr lang="en-US"/>
              <a:t>workshop 2022</a:t>
            </a:r>
            <a:endParaRPr lang="en-US" dirty="0"/>
          </a:p>
          <a:p>
            <a:endParaRPr lang="en-US" dirty="0"/>
          </a:p>
          <a:p>
            <a:r>
              <a:rPr lang="en-US" dirty="0"/>
              <a:t>January 4, 2022</a:t>
            </a:r>
          </a:p>
        </p:txBody>
      </p:sp>
    </p:spTree>
    <p:extLst>
      <p:ext uri="{BB962C8B-B14F-4D97-AF65-F5344CB8AC3E}">
        <p14:creationId xmlns:p14="http://schemas.microsoft.com/office/powerpoint/2010/main" val="204888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C336-4FA7-FF47-836B-ADFD752A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IRIS Directory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1352F-38AE-7F47-B0F5-789D47BF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062CE-F757-784F-A290-1AFD7310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10</a:t>
            </a:fld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47406E81-CB07-5148-809E-1BEAE27D1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174" y="1348898"/>
            <a:ext cx="4993505" cy="4846638"/>
          </a:xfr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8032B635-BA22-9040-A244-948B15A8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701338"/>
              </p:ext>
            </p:extLst>
          </p:nvPr>
        </p:nvGraphicFramePr>
        <p:xfrm>
          <a:off x="6597072" y="1348898"/>
          <a:ext cx="4756728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292">
                  <a:extLst>
                    <a:ext uri="{9D8B030D-6E8A-4147-A177-3AD203B41FA5}">
                      <a16:colId xmlns:a16="http://schemas.microsoft.com/office/drawing/2014/main" val="1738151863"/>
                    </a:ext>
                  </a:extLst>
                </a:gridCol>
                <a:gridCol w="2579436">
                  <a:extLst>
                    <a:ext uri="{9D8B030D-6E8A-4147-A177-3AD203B41FA5}">
                      <a16:colId xmlns:a16="http://schemas.microsoft.com/office/drawing/2014/main" val="669942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28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apps/*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10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include/iris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IRIS API headers (C, C++, Fortran, Python)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0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include/iris/CL, </a:t>
                      </a:r>
                      <a:r>
                        <a:rPr lang="en-US" sz="2400" dirty="0" err="1"/>
                        <a:t>cuda</a:t>
                      </a:r>
                      <a:r>
                        <a:rPr lang="en-US" sz="2400" dirty="0"/>
                        <a:t>, hexagon, hip, </a:t>
                      </a:r>
                      <a:r>
                        <a:rPr lang="en-US" sz="2400" dirty="0" err="1"/>
                        <a:t>level_zero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headers of 3rd party programming platforms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3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1" dirty="0" err="1"/>
                        <a:t>src</a:t>
                      </a:r>
                      <a:r>
                        <a:rPr lang="en-US" sz="2400" b="1" i="1" dirty="0"/>
                        <a:t>/runtime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IRIS runtime source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384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57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iris_init</a:t>
            </a:r>
            <a:r>
              <a:rPr lang="en-US" dirty="0"/>
              <a:t>() @ include/iris/</a:t>
            </a:r>
            <a:r>
              <a:rPr lang="en-US" dirty="0" err="1"/>
              <a:t>iris.h</a:t>
            </a:r>
            <a:r>
              <a:rPr lang="en-US" dirty="0"/>
              <a:t>, 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/>
              <a:t>iris_runtime.h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11</a:t>
            </a:fld>
            <a:endParaRPr lang="en-US"/>
          </a:p>
        </p:txBody>
      </p:sp>
      <p:pic>
        <p:nvPicPr>
          <p:cNvPr id="33" name="Content Placeholder 32" descr="Text&#10;&#10;Description automatically generated">
            <a:extLst>
              <a:ext uri="{FF2B5EF4-FFF2-40B4-BE49-F238E27FC236}">
                <a16:creationId xmlns:a16="http://schemas.microsoft.com/office/drawing/2014/main" id="{CBCF31BE-6F58-E048-A412-A913F46AA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C10843-B1A2-B649-B570-30B329B7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2" y="1348898"/>
            <a:ext cx="4221858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7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814E-4D53-CE42-BA52-375D7CE5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CAPI.cpp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79F81-DCA5-A240-9CB1-1E15F41C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F1CB9-7756-354B-904B-C49D66B4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12</a:t>
            </a:fld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1B3DC304-AC20-C840-8FC4-AE14EF98A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3210BA-CB86-4048-ACAA-773D42FCA114}"/>
              </a:ext>
            </a:extLst>
          </p:cNvPr>
          <p:cNvSpPr txBox="1"/>
          <p:nvPr/>
        </p:nvSpPr>
        <p:spPr>
          <a:xfrm>
            <a:off x="5617029" y="1188085"/>
            <a:ext cx="57367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All the IRIS C API functions are defined in </a:t>
            </a:r>
            <a:r>
              <a:rPr lang="en-US" sz="3200" dirty="0" err="1"/>
              <a:t>CAPI.cpp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The IRIS C++, Fortran, Python APIs are just wrappers of </a:t>
            </a:r>
            <a:r>
              <a:rPr lang="en-US" sz="3200" dirty="0" err="1"/>
              <a:t>CAPI.cpp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Every IRIS C API function calls a member function of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645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F785-0F0B-3749-9537-BF54F27B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952902-9832-BB45-BAD8-26C76B7B5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8E7DF-C28B-B944-86EF-879CECDA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42404-054F-B845-97BF-91E8A35F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699D3-219D-6D41-82AF-800C3C5A9F5C}"/>
              </a:ext>
            </a:extLst>
          </p:cNvPr>
          <p:cNvSpPr txBox="1"/>
          <p:nvPr/>
        </p:nvSpPr>
        <p:spPr>
          <a:xfrm>
            <a:off x="5617029" y="1188085"/>
            <a:ext cx="57367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IRIS Platform manages everything in the IRIS runtime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Devices, memories, kernels, tasks, scheduler, workers, loaders, and </a:t>
            </a:r>
            <a:r>
              <a:rPr lang="en-US" sz="3200" dirty="0" err="1"/>
              <a:t>etc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Platform is a singleton instance in the whole IRIS execution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542175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r>
              <a:rPr lang="en-US" dirty="0"/>
              <a:t> :: Init()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8D69FE5-D258-044D-9189-825E50BAA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A157410-91E7-DA43-8D45-B37C75BC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DC6E1AB-0E97-1840-AAC6-D6D707EC1992}"/>
              </a:ext>
            </a:extLst>
          </p:cNvPr>
          <p:cNvSpPr/>
          <p:nvPr/>
        </p:nvSpPr>
        <p:spPr>
          <a:xfrm>
            <a:off x="6096000" y="5269261"/>
            <a:ext cx="5712031" cy="973776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 can overwrite the IRIS environment variables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$ export IRIS_ARCHS=</a:t>
            </a:r>
            <a:r>
              <a:rPr lang="en-US" dirty="0" err="1"/>
              <a:t>hip:openmp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iris_env_set</a:t>
            </a:r>
            <a:r>
              <a:rPr lang="en-US" dirty="0"/>
              <a:t>("ARCHS", "</a:t>
            </a:r>
            <a:r>
              <a:rPr lang="en-US" dirty="0" err="1"/>
              <a:t>hip:openmp</a:t>
            </a:r>
            <a:r>
              <a:rPr lang="en-US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93481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r>
              <a:rPr lang="en-US" dirty="0"/>
              <a:t> :: </a:t>
            </a:r>
            <a:r>
              <a:rPr lang="en-US" dirty="0" err="1"/>
              <a:t>InitHIP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15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CCAC34BB-5C29-D744-B814-BBED2CC5D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8902CD7-023E-AF4E-9B11-F6DBD2365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21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LoaderHIP.cpp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08657FA1-482F-B949-8B50-9851E558C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605" y="1348898"/>
            <a:ext cx="4226452" cy="4846638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E1C04E7-99D0-C64D-A168-411526F7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32A6C4-0349-3743-ABA8-0CC22B73DC4D}"/>
              </a:ext>
            </a:extLst>
          </p:cNvPr>
          <p:cNvSpPr/>
          <p:nvPr/>
        </p:nvSpPr>
        <p:spPr>
          <a:xfrm>
            <a:off x="4433455" y="1858894"/>
            <a:ext cx="2365980" cy="1461860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Seeking </a:t>
            </a:r>
            <a:r>
              <a:rPr lang="en-US" b="1" i="1" dirty="0"/>
              <a:t>libamdhip64.so </a:t>
            </a:r>
            <a:r>
              <a:rPr lang="en-US" dirty="0"/>
              <a:t>in $LD_LIBRARY_PATH and loading its HIP API functions</a:t>
            </a:r>
          </a:p>
        </p:txBody>
      </p:sp>
    </p:spTree>
    <p:extLst>
      <p:ext uri="{BB962C8B-B14F-4D97-AF65-F5344CB8AC3E}">
        <p14:creationId xmlns:p14="http://schemas.microsoft.com/office/powerpoint/2010/main" val="361034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LoaderXXX.cpp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08657FA1-482F-B949-8B50-9851E558C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605" y="1348898"/>
            <a:ext cx="4226452" cy="4846638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32A6C4-0349-3743-ABA8-0CC22B73DC4D}"/>
              </a:ext>
            </a:extLst>
          </p:cNvPr>
          <p:cNvSpPr/>
          <p:nvPr/>
        </p:nvSpPr>
        <p:spPr>
          <a:xfrm>
            <a:off x="4433455" y="1858893"/>
            <a:ext cx="2365980" cy="2523101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Loader Subclasses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 err="1"/>
              <a:t>LoaderCUDA</a:t>
            </a:r>
            <a:endParaRPr lang="en-US" dirty="0"/>
          </a:p>
          <a:p>
            <a:pPr algn="ctr"/>
            <a:r>
              <a:rPr lang="en-US" dirty="0" err="1"/>
              <a:t>LoaderHexagon</a:t>
            </a:r>
            <a:endParaRPr lang="en-US" dirty="0"/>
          </a:p>
          <a:p>
            <a:pPr algn="ctr"/>
            <a:r>
              <a:rPr lang="en-US" dirty="0" err="1"/>
              <a:t>LoaderHIP</a:t>
            </a:r>
            <a:endParaRPr lang="en-US" dirty="0"/>
          </a:p>
          <a:p>
            <a:pPr algn="ctr"/>
            <a:r>
              <a:rPr lang="en-US" dirty="0" err="1"/>
              <a:t>LoaderLevelZero</a:t>
            </a:r>
            <a:endParaRPr lang="en-US" dirty="0"/>
          </a:p>
          <a:p>
            <a:pPr algn="ctr"/>
            <a:r>
              <a:rPr lang="en-US" dirty="0" err="1"/>
              <a:t>LoaderOpenCL</a:t>
            </a:r>
            <a:endParaRPr lang="en-US" dirty="0"/>
          </a:p>
          <a:p>
            <a:pPr algn="ctr"/>
            <a:r>
              <a:rPr lang="en-US" dirty="0" err="1"/>
              <a:t>LoaderOpenMP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B37577-C085-A742-A88A-35E659A92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5" y="1348897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7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1D38E61-ED7B-A241-A137-0637DE87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A3A5D8DD-A571-2440-86A9-81DFE3991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3604" y="1348898"/>
            <a:ext cx="4226452" cy="4846638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32A6C4-0349-3743-ABA8-0CC22B73DC4D}"/>
              </a:ext>
            </a:extLst>
          </p:cNvPr>
          <p:cNvSpPr/>
          <p:nvPr/>
        </p:nvSpPr>
        <p:spPr>
          <a:xfrm>
            <a:off x="4433455" y="1858893"/>
            <a:ext cx="2365980" cy="2523101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Device Subclasses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 err="1"/>
              <a:t>DeviceCUDA</a:t>
            </a:r>
            <a:endParaRPr lang="en-US" dirty="0"/>
          </a:p>
          <a:p>
            <a:pPr algn="ctr"/>
            <a:r>
              <a:rPr lang="en-US" dirty="0" err="1"/>
              <a:t>DeviceHexagon</a:t>
            </a:r>
            <a:endParaRPr lang="en-US" dirty="0"/>
          </a:p>
          <a:p>
            <a:pPr algn="ctr"/>
            <a:r>
              <a:rPr lang="en-US" dirty="0" err="1"/>
              <a:t>DeviceHIP</a:t>
            </a:r>
            <a:endParaRPr lang="en-US" dirty="0"/>
          </a:p>
          <a:p>
            <a:pPr algn="ctr"/>
            <a:r>
              <a:rPr lang="en-US" dirty="0" err="1"/>
              <a:t>DeviceLevelZero</a:t>
            </a:r>
            <a:endParaRPr lang="en-US" dirty="0"/>
          </a:p>
          <a:p>
            <a:pPr algn="ctr"/>
            <a:r>
              <a:rPr lang="en-US" dirty="0" err="1"/>
              <a:t>DeviceOpenCL</a:t>
            </a:r>
            <a:endParaRPr lang="en-US" dirty="0"/>
          </a:p>
          <a:p>
            <a:pPr algn="ctr"/>
            <a:r>
              <a:rPr lang="en-US" dirty="0" err="1"/>
              <a:t>DeviceOpenMP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FE8C-BDC5-954C-9346-F16A23A1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DPL: Not Portable Executable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EF20-E2E0-B940-B75C-76623228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8B65C-BB85-A045-B5E1-25963123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5E328F-05BA-7847-953E-D63BC6414C50}"/>
              </a:ext>
            </a:extLst>
          </p:cNvPr>
          <p:cNvSpPr/>
          <p:nvPr/>
        </p:nvSpPr>
        <p:spPr>
          <a:xfrm>
            <a:off x="47244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File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2E475D-EBF3-BB40-A53B-28FB05CE1CB2}"/>
              </a:ext>
            </a:extLst>
          </p:cNvPr>
          <p:cNvSpPr/>
          <p:nvPr/>
        </p:nvSpPr>
        <p:spPr>
          <a:xfrm>
            <a:off x="8382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Oswald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1E616-5AFE-814B-AC34-4B3073DB466F}"/>
              </a:ext>
            </a:extLst>
          </p:cNvPr>
          <p:cNvSpPr/>
          <p:nvPr/>
        </p:nvSpPr>
        <p:spPr>
          <a:xfrm>
            <a:off x="8610600" y="3613152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Frontier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189D7-9FB3-AD4A-8123-E408AB62182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3581400" y="4518763"/>
            <a:ext cx="1143000" cy="0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01F005-E0AD-FB45-B4C6-DA31A55F404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467600" y="4518763"/>
            <a:ext cx="1143000" cy="8789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D3E31D-B0D8-2C47-8A6A-FB634399A61B}"/>
              </a:ext>
            </a:extLst>
          </p:cNvPr>
          <p:cNvSpPr/>
          <p:nvPr/>
        </p:nvSpPr>
        <p:spPr>
          <a:xfrm>
            <a:off x="8382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a1.out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A3A18-5188-644D-A4C2-BBC4F35F59AD}"/>
              </a:ext>
            </a:extLst>
          </p:cNvPr>
          <p:cNvSpPr/>
          <p:nvPr/>
        </p:nvSpPr>
        <p:spPr>
          <a:xfrm>
            <a:off x="22045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61FF49-61A8-6943-8910-E86040430890}"/>
              </a:ext>
            </a:extLst>
          </p:cNvPr>
          <p:cNvSpPr/>
          <p:nvPr/>
        </p:nvSpPr>
        <p:spPr>
          <a:xfrm>
            <a:off x="22045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A5FD1-A344-7D43-9CFF-958943DB7D9D}"/>
              </a:ext>
            </a:extLst>
          </p:cNvPr>
          <p:cNvSpPr/>
          <p:nvPr/>
        </p:nvSpPr>
        <p:spPr>
          <a:xfrm>
            <a:off x="2204586" y="2496731"/>
            <a:ext cx="13716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libcuda.so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E9D35-6793-FA4A-BC53-060A80C6B9FC}"/>
              </a:ext>
            </a:extLst>
          </p:cNvPr>
          <p:cNvSpPr/>
          <p:nvPr/>
        </p:nvSpPr>
        <p:spPr>
          <a:xfrm>
            <a:off x="2204586" y="2935876"/>
            <a:ext cx="13716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libOpenCL.so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3A329F-D516-ED42-87B7-74C3AB271C2C}"/>
              </a:ext>
            </a:extLst>
          </p:cNvPr>
          <p:cNvSpPr/>
          <p:nvPr/>
        </p:nvSpPr>
        <p:spPr>
          <a:xfrm>
            <a:off x="86106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a2.out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88556-0FA8-5D43-8B13-64FEED486821}"/>
              </a:ext>
            </a:extLst>
          </p:cNvPr>
          <p:cNvSpPr/>
          <p:nvPr/>
        </p:nvSpPr>
        <p:spPr>
          <a:xfrm>
            <a:off x="99769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394F7C-6AFB-E04B-8C67-1036CA7802C7}"/>
              </a:ext>
            </a:extLst>
          </p:cNvPr>
          <p:cNvSpPr/>
          <p:nvPr/>
        </p:nvSpPr>
        <p:spPr>
          <a:xfrm>
            <a:off x="99769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7F46A6-301B-7D48-B502-95552CE991B0}"/>
              </a:ext>
            </a:extLst>
          </p:cNvPr>
          <p:cNvSpPr/>
          <p:nvPr/>
        </p:nvSpPr>
        <p:spPr>
          <a:xfrm>
            <a:off x="9976986" y="2496731"/>
            <a:ext cx="13716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libhip.so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CA3389-FEF9-C740-967A-BE9139C9077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871003" y="1812497"/>
            <a:ext cx="3335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ED38CD-AE54-874F-B3ED-D7E3E212245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871003" y="2268131"/>
            <a:ext cx="3335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C885FE-2D7D-F649-9C5D-D28EF670FC6C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871003" y="2725330"/>
            <a:ext cx="333583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E698AD-6F74-8F4E-ABE4-0CC8DFBB11DF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871003" y="3164475"/>
            <a:ext cx="333583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A06A48-45A5-DE40-B870-D4FDAD79CFB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615268" y="1812497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EF5E5-73E5-1248-A9D9-646B3390C82A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615268" y="2268131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6E2447-8370-C34F-BBEA-0863E4B163B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9615268" y="2725331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93A7D14-9D27-C646-A006-3DBF000BB227}"/>
              </a:ext>
            </a:extLst>
          </p:cNvPr>
          <p:cNvSpPr/>
          <p:nvPr/>
        </p:nvSpPr>
        <p:spPr>
          <a:xfrm>
            <a:off x="838200" y="5433161"/>
            <a:ext cx="9144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Intel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9A6C83-188B-A54D-B537-4FCF03E1FCDB}"/>
              </a:ext>
            </a:extLst>
          </p:cNvPr>
          <p:cNvSpPr/>
          <p:nvPr/>
        </p:nvSpPr>
        <p:spPr>
          <a:xfrm>
            <a:off x="1752600" y="5433161"/>
            <a:ext cx="914400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NV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libcuda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5CCC94-7A02-F94C-9954-D8D8399EECAB}"/>
              </a:ext>
            </a:extLst>
          </p:cNvPr>
          <p:cNvSpPr/>
          <p:nvPr/>
        </p:nvSpPr>
        <p:spPr>
          <a:xfrm>
            <a:off x="2667000" y="5433161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Intel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libOpenCL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0BAD50-95B7-5242-910C-C9E2C3CE7800}"/>
              </a:ext>
            </a:extLst>
          </p:cNvPr>
          <p:cNvSpPr/>
          <p:nvPr/>
        </p:nvSpPr>
        <p:spPr>
          <a:xfrm>
            <a:off x="5638800" y="5433161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a1.out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05EF44-C6E1-2B41-B361-DE1EB329A013}"/>
              </a:ext>
            </a:extLst>
          </p:cNvPr>
          <p:cNvSpPr/>
          <p:nvPr/>
        </p:nvSpPr>
        <p:spPr>
          <a:xfrm>
            <a:off x="6553200" y="5433161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a2.out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B8C6AD-8896-E74F-9F1C-4D30D4ED70EB}"/>
              </a:ext>
            </a:extLst>
          </p:cNvPr>
          <p:cNvSpPr/>
          <p:nvPr/>
        </p:nvSpPr>
        <p:spPr>
          <a:xfrm>
            <a:off x="4724400" y="5433161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IRIS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libiris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1E6694-0814-EF4A-AB41-C3FC8F6F5A09}"/>
              </a:ext>
            </a:extLst>
          </p:cNvPr>
          <p:cNvSpPr/>
          <p:nvPr/>
        </p:nvSpPr>
        <p:spPr>
          <a:xfrm>
            <a:off x="8610600" y="5441950"/>
            <a:ext cx="13716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AMD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0228AE-2C3C-0A45-A00B-7B0E7CDE0FD4}"/>
              </a:ext>
            </a:extLst>
          </p:cNvPr>
          <p:cNvSpPr/>
          <p:nvPr/>
        </p:nvSpPr>
        <p:spPr>
          <a:xfrm>
            <a:off x="9982200" y="5441950"/>
            <a:ext cx="13716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AMD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libhip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9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4E9E-1836-DE40-8809-762CC9AD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095A4-85A5-CE4F-851F-17DE95FB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unified framework across multiple programming platforms</a:t>
            </a:r>
          </a:p>
          <a:p>
            <a:pPr lvl="1"/>
            <a:r>
              <a:rPr lang="en-US" dirty="0">
                <a:hlinkClick r:id="rId2"/>
              </a:rPr>
              <a:t>https://iris-programming.github.io/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open-source software under the BSD 3-Clause license</a:t>
            </a:r>
          </a:p>
          <a:p>
            <a:pPr lvl="1"/>
            <a:r>
              <a:rPr lang="en-US" dirty="0">
                <a:hlinkClick r:id="rId3"/>
              </a:rPr>
              <a:t>https://github.com/ORNL/iris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user-level library written in C++11</a:t>
            </a:r>
          </a:p>
          <a:p>
            <a:endParaRPr lang="en-US" dirty="0"/>
          </a:p>
          <a:p>
            <a:r>
              <a:rPr lang="en-US" dirty="0"/>
              <a:t>A node-level programming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9EFE6-7D55-6B42-80FD-A725446A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BF6D5-A173-394A-8C53-F2B991E6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6C0E-000D-7D49-B3EA-6D6D31D9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Platform Loader: Portable Executable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3AB8A-F60F-6240-BAC8-00CC648A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75F1C-E98A-7141-8608-0D337655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83030-E87A-954A-A0A4-F2CD57BC95E3}"/>
              </a:ext>
            </a:extLst>
          </p:cNvPr>
          <p:cNvSpPr/>
          <p:nvPr/>
        </p:nvSpPr>
        <p:spPr>
          <a:xfrm>
            <a:off x="47244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File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34BA1-C04E-5141-BAE1-4346258701C9}"/>
              </a:ext>
            </a:extLst>
          </p:cNvPr>
          <p:cNvSpPr/>
          <p:nvPr/>
        </p:nvSpPr>
        <p:spPr>
          <a:xfrm>
            <a:off x="8382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Oswald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120CF-18A9-F14F-9669-ABA92F2DDE54}"/>
              </a:ext>
            </a:extLst>
          </p:cNvPr>
          <p:cNvSpPr/>
          <p:nvPr/>
        </p:nvSpPr>
        <p:spPr>
          <a:xfrm>
            <a:off x="8610600" y="3613152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Frontier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8327F-B505-5E43-9D37-BA476719442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3581400" y="4518763"/>
            <a:ext cx="1143000" cy="0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1CBF4D-D0DD-534F-B68B-28C5DD9055A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467600" y="4518763"/>
            <a:ext cx="1143000" cy="8789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AC7E6-631B-7149-AE72-DA2F29C25767}"/>
              </a:ext>
            </a:extLst>
          </p:cNvPr>
          <p:cNvSpPr/>
          <p:nvPr/>
        </p:nvSpPr>
        <p:spPr>
          <a:xfrm>
            <a:off x="8382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a.out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304FF-302C-9346-B371-704D8291D7D9}"/>
              </a:ext>
            </a:extLst>
          </p:cNvPr>
          <p:cNvSpPr/>
          <p:nvPr/>
        </p:nvSpPr>
        <p:spPr>
          <a:xfrm>
            <a:off x="22045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9E2601-6EF3-9C4E-84A0-F6EBFAA70E63}"/>
              </a:ext>
            </a:extLst>
          </p:cNvPr>
          <p:cNvSpPr/>
          <p:nvPr/>
        </p:nvSpPr>
        <p:spPr>
          <a:xfrm>
            <a:off x="22045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5981A-5BBD-1947-84FE-5C7E80DB5E28}"/>
              </a:ext>
            </a:extLst>
          </p:cNvPr>
          <p:cNvSpPr/>
          <p:nvPr/>
        </p:nvSpPr>
        <p:spPr>
          <a:xfrm>
            <a:off x="2204586" y="2496731"/>
            <a:ext cx="13716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libcuda.so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3F8F1-0333-A04C-9CD9-8DE192EDEC1F}"/>
              </a:ext>
            </a:extLst>
          </p:cNvPr>
          <p:cNvSpPr/>
          <p:nvPr/>
        </p:nvSpPr>
        <p:spPr>
          <a:xfrm>
            <a:off x="2204586" y="2935876"/>
            <a:ext cx="13716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libOpenCL.so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DF4824-CED3-884F-AC98-6C802F98D01E}"/>
              </a:ext>
            </a:extLst>
          </p:cNvPr>
          <p:cNvSpPr/>
          <p:nvPr/>
        </p:nvSpPr>
        <p:spPr>
          <a:xfrm>
            <a:off x="86106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a.out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413CA-D13F-1D44-9159-07FB533BA5DF}"/>
              </a:ext>
            </a:extLst>
          </p:cNvPr>
          <p:cNvSpPr/>
          <p:nvPr/>
        </p:nvSpPr>
        <p:spPr>
          <a:xfrm>
            <a:off x="99769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F7B81D-3447-844B-8D35-F6B447472172}"/>
              </a:ext>
            </a:extLst>
          </p:cNvPr>
          <p:cNvSpPr/>
          <p:nvPr/>
        </p:nvSpPr>
        <p:spPr>
          <a:xfrm>
            <a:off x="99769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017B3-E1DB-684B-8129-C0C649F9E466}"/>
              </a:ext>
            </a:extLst>
          </p:cNvPr>
          <p:cNvSpPr/>
          <p:nvPr/>
        </p:nvSpPr>
        <p:spPr>
          <a:xfrm>
            <a:off x="9976986" y="2496731"/>
            <a:ext cx="13716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libhip.so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CC47CF-9F89-7649-BFBD-E7C47D7747C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871003" y="1812497"/>
            <a:ext cx="3335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D4EB22-9CAC-F34D-9B25-1945A1BEA3C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615268" y="1812497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D469A-5A0C-F14A-A52D-1B16BF33B541}"/>
              </a:ext>
            </a:extLst>
          </p:cNvPr>
          <p:cNvSpPr/>
          <p:nvPr/>
        </p:nvSpPr>
        <p:spPr>
          <a:xfrm>
            <a:off x="8610600" y="5441950"/>
            <a:ext cx="13716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AMD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166737-F833-AC45-BDB3-9B2663F709BB}"/>
              </a:ext>
            </a:extLst>
          </p:cNvPr>
          <p:cNvSpPr/>
          <p:nvPr/>
        </p:nvSpPr>
        <p:spPr>
          <a:xfrm>
            <a:off x="9982200" y="5441950"/>
            <a:ext cx="13716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AMD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libhip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9B6D3B-98D9-1941-A56F-E5A2496E53DE}"/>
              </a:ext>
            </a:extLst>
          </p:cNvPr>
          <p:cNvSpPr/>
          <p:nvPr/>
        </p:nvSpPr>
        <p:spPr>
          <a:xfrm>
            <a:off x="838200" y="5433161"/>
            <a:ext cx="9144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Intel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240640-8D88-3049-8C6A-5D881ABFA1BA}"/>
              </a:ext>
            </a:extLst>
          </p:cNvPr>
          <p:cNvSpPr/>
          <p:nvPr/>
        </p:nvSpPr>
        <p:spPr>
          <a:xfrm>
            <a:off x="1752600" y="5433161"/>
            <a:ext cx="914400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NV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libcuda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1EDC26-394F-9E41-B470-62916E87402D}"/>
              </a:ext>
            </a:extLst>
          </p:cNvPr>
          <p:cNvSpPr/>
          <p:nvPr/>
        </p:nvSpPr>
        <p:spPr>
          <a:xfrm>
            <a:off x="2667000" y="5433161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Intel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libOpenCL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C5CC77-28C0-D547-A666-9BD5587D848F}"/>
              </a:ext>
            </a:extLst>
          </p:cNvPr>
          <p:cNvSpPr/>
          <p:nvPr/>
        </p:nvSpPr>
        <p:spPr>
          <a:xfrm>
            <a:off x="6096000" y="5433161"/>
            <a:ext cx="1371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a.out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55E20F-DFF5-B442-A60E-383022EE10C1}"/>
              </a:ext>
            </a:extLst>
          </p:cNvPr>
          <p:cNvSpPr/>
          <p:nvPr/>
        </p:nvSpPr>
        <p:spPr>
          <a:xfrm>
            <a:off x="4724400" y="5433161"/>
            <a:ext cx="13716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IRIS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libiris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BA87A7-0E02-E045-8732-64E6344A17B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3576186" y="2725331"/>
            <a:ext cx="268210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981653-CB22-704A-BAA9-EC312219E52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576186" y="2268131"/>
            <a:ext cx="268210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243E0C-AD88-A349-A61E-C1CBFD8D1A05}"/>
              </a:ext>
            </a:extLst>
          </p:cNvPr>
          <p:cNvCxnSpPr>
            <a:stCxn id="12" idx="3"/>
            <a:endCxn id="15" idx="3"/>
          </p:cNvCxnSpPr>
          <p:nvPr/>
        </p:nvCxnSpPr>
        <p:spPr>
          <a:xfrm>
            <a:off x="3576186" y="1812497"/>
            <a:ext cx="12700" cy="1351979"/>
          </a:xfrm>
          <a:prstGeom prst="bentConnector3">
            <a:avLst>
              <a:gd name="adj1" fmla="val 2182984"/>
            </a:avLst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EE033C-8E8B-CE42-8D06-0EC7CC1D11C1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1348586" y="2268130"/>
            <a:ext cx="268210" cy="1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8B26DC4-586A-3B48-ABCE-2B8E39FC5B96}"/>
              </a:ext>
            </a:extLst>
          </p:cNvPr>
          <p:cNvCxnSpPr>
            <a:cxnSpLocks/>
            <a:stCxn id="17" idx="3"/>
            <a:endCxn id="19" idx="3"/>
          </p:cNvCxnSpPr>
          <p:nvPr/>
        </p:nvCxnSpPr>
        <p:spPr>
          <a:xfrm>
            <a:off x="11348586" y="1812497"/>
            <a:ext cx="12700" cy="912834"/>
          </a:xfrm>
          <a:prstGeom prst="bentConnector3">
            <a:avLst>
              <a:gd name="adj1" fmla="val 2166094"/>
            </a:avLst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77BCD3-1137-8B49-B8E8-27EA31CCD06A}"/>
              </a:ext>
            </a:extLst>
          </p:cNvPr>
          <p:cNvSpPr txBox="1"/>
          <p:nvPr/>
        </p:nvSpPr>
        <p:spPr>
          <a:xfrm>
            <a:off x="4603836" y="1583897"/>
            <a:ext cx="315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 CC </a:t>
            </a:r>
            <a:r>
              <a:rPr lang="en-US" sz="2400" dirty="0" err="1"/>
              <a:t>app.c</a:t>
            </a:r>
            <a:r>
              <a:rPr lang="en-US" sz="2400" dirty="0"/>
              <a:t> -o </a:t>
            </a:r>
            <a:r>
              <a:rPr lang="en-US" sz="2400" dirty="0" err="1"/>
              <a:t>a.out</a:t>
            </a:r>
            <a:r>
              <a:rPr lang="en-US" sz="2400" dirty="0"/>
              <a:t> -</a:t>
            </a:r>
            <a:r>
              <a:rPr lang="en-US" sz="2400" dirty="0" err="1"/>
              <a:t>liris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D939A1-56EF-4A4B-BF77-DE3B810AB3BB}"/>
              </a:ext>
            </a:extLst>
          </p:cNvPr>
          <p:cNvSpPr txBox="1"/>
          <p:nvPr/>
        </p:nvSpPr>
        <p:spPr>
          <a:xfrm>
            <a:off x="4311101" y="2054351"/>
            <a:ext cx="373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DPL automatically loads all available platforms on run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</a:rPr>
              <a:t>Private </a:t>
            </a:r>
            <a:r>
              <a:rPr lang="en-US" sz="2400" b="1" dirty="0" err="1">
                <a:solidFill>
                  <a:schemeClr val="accent5"/>
                </a:solidFill>
              </a:rPr>
              <a:t>linkchain</a:t>
            </a:r>
            <a:endParaRPr 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09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QueueTask.cpp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E77EFA7-B864-354E-A75F-8B07AB3C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E3CC33-A2AD-9D46-8B00-7D29A21AC13E}"/>
              </a:ext>
            </a:extLst>
          </p:cNvPr>
          <p:cNvSpPr/>
          <p:nvPr/>
        </p:nvSpPr>
        <p:spPr>
          <a:xfrm>
            <a:off x="4433455" y="1858894"/>
            <a:ext cx="2365980" cy="1461860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QueueTask</a:t>
            </a:r>
            <a:r>
              <a:rPr lang="en-US" dirty="0"/>
              <a:t>: </a:t>
            </a:r>
            <a:r>
              <a:rPr lang="en-US" b="1" i="1" dirty="0"/>
              <a:t>Application Task Queue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Out-or-order queue</a:t>
            </a:r>
          </a:p>
        </p:txBody>
      </p:sp>
    </p:spTree>
    <p:extLst>
      <p:ext uri="{BB962C8B-B14F-4D97-AF65-F5344CB8AC3E}">
        <p14:creationId xmlns:p14="http://schemas.microsoft.com/office/powerpoint/2010/main" val="2984849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Scheduler.cpp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E3CC33-A2AD-9D46-8B00-7D29A21AC13E}"/>
              </a:ext>
            </a:extLst>
          </p:cNvPr>
          <p:cNvSpPr/>
          <p:nvPr/>
        </p:nvSpPr>
        <p:spPr>
          <a:xfrm>
            <a:off x="4433455" y="1858894"/>
            <a:ext cx="2365980" cy="2036212"/>
          </a:xfrm>
          <a:prstGeom prst="roundRect">
            <a:avLst>
              <a:gd name="adj" fmla="val 9085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Scheduler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pthread instance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scheduling the Application Task Queue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90DA3A4-64C6-F643-8FFE-A4D362F4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9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Worker.cpp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E3CC33-A2AD-9D46-8B00-7D29A21AC13E}"/>
              </a:ext>
            </a:extLst>
          </p:cNvPr>
          <p:cNvSpPr/>
          <p:nvPr/>
        </p:nvSpPr>
        <p:spPr>
          <a:xfrm>
            <a:off x="4433455" y="1858893"/>
            <a:ext cx="2365980" cy="3485003"/>
          </a:xfrm>
          <a:prstGeom prst="roundRect">
            <a:avLst>
              <a:gd name="adj" fmla="val 8636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Worker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pthread instance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 workers for</a:t>
            </a:r>
          </a:p>
          <a:p>
            <a:pPr algn="ctr"/>
            <a:r>
              <a:rPr lang="en-US" dirty="0"/>
              <a:t>N devices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scheduling a Ready Queue (Multiple Producers Single Consumer Lock-free In-order Queue)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293B4F-FCC0-E84B-8602-1645997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13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55454D-33AC-914D-B896-A3C5094FEA8F}"/>
              </a:ext>
            </a:extLst>
          </p:cNvPr>
          <p:cNvCxnSpPr>
            <a:cxnSpLocks/>
            <a:stCxn id="12" idx="2"/>
            <a:endCxn id="36" idx="0"/>
          </p:cNvCxnSpPr>
          <p:nvPr/>
        </p:nvCxnSpPr>
        <p:spPr>
          <a:xfrm>
            <a:off x="2789713" y="2877059"/>
            <a:ext cx="0" cy="136049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5ED3E19-AAEB-484B-8EC7-9D1CF85AF5F8}"/>
              </a:ext>
            </a:extLst>
          </p:cNvPr>
          <p:cNvCxnSpPr>
            <a:cxnSpLocks/>
          </p:cNvCxnSpPr>
          <p:nvPr/>
        </p:nvCxnSpPr>
        <p:spPr>
          <a:xfrm>
            <a:off x="3455718" y="2877059"/>
            <a:ext cx="0" cy="211874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C8F0488-93D3-3C49-8B8E-0339DB60655E}"/>
              </a:ext>
            </a:extLst>
          </p:cNvPr>
          <p:cNvCxnSpPr>
            <a:cxnSpLocks/>
          </p:cNvCxnSpPr>
          <p:nvPr/>
        </p:nvCxnSpPr>
        <p:spPr>
          <a:xfrm>
            <a:off x="2078182" y="2877059"/>
            <a:ext cx="0" cy="61355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65B945B-AC9A-6E4E-9C86-F8F07EE7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IRIS Platform So Far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699D9-CC5F-E64F-AE63-92FBD219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310C1-D432-1044-99C9-77C628B0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29CC9-50D5-764A-8ED8-749BBDCE4455}"/>
              </a:ext>
            </a:extLst>
          </p:cNvPr>
          <p:cNvSpPr/>
          <p:nvPr/>
        </p:nvSpPr>
        <p:spPr>
          <a:xfrm>
            <a:off x="1411763" y="1226741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Application Queue</a:t>
            </a:r>
          </a:p>
          <a:p>
            <a:pPr algn="ctr"/>
            <a:r>
              <a:rPr lang="en-US" sz="1400" b="1" i="1" dirty="0" err="1"/>
              <a:t>QueueTask.cpp</a:t>
            </a:r>
            <a:endParaRPr lang="en-US" sz="1400" b="1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ED4EB-1B6D-7848-A9B0-61D81514ABCA}"/>
              </a:ext>
            </a:extLst>
          </p:cNvPr>
          <p:cNvSpPr/>
          <p:nvPr/>
        </p:nvSpPr>
        <p:spPr>
          <a:xfrm>
            <a:off x="1418113" y="2328419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Scheduler</a:t>
            </a:r>
          </a:p>
          <a:p>
            <a:pPr algn="ctr"/>
            <a:r>
              <a:rPr lang="en-US" sz="1400" b="1" i="1" dirty="0" err="1"/>
              <a:t>Scheduler.cpp</a:t>
            </a:r>
            <a:endParaRPr lang="en-US" sz="1400" b="1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4A69D-1623-C44B-84B4-FD9290340EE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783363" y="1775381"/>
            <a:ext cx="6350" cy="55303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67B26-990F-B044-B5CF-EF75732C0729}"/>
              </a:ext>
            </a:extLst>
          </p:cNvPr>
          <p:cNvSpPr/>
          <p:nvPr/>
        </p:nvSpPr>
        <p:spPr>
          <a:xfrm>
            <a:off x="8028709" y="2758238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LoaderOpenMP</a:t>
            </a:r>
            <a:endParaRPr lang="en-US" b="1" dirty="0"/>
          </a:p>
          <a:p>
            <a:pPr algn="ctr"/>
            <a:r>
              <a:rPr lang="en-US" sz="1400" b="1" i="1" dirty="0" err="1"/>
              <a:t>LoaderOpenMP.cpp</a:t>
            </a:r>
            <a:endParaRPr lang="en-US" b="1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38D139-00D8-E14B-A01E-CFDCA82B5D81}"/>
              </a:ext>
            </a:extLst>
          </p:cNvPr>
          <p:cNvSpPr/>
          <p:nvPr/>
        </p:nvSpPr>
        <p:spPr>
          <a:xfrm>
            <a:off x="8028709" y="5741185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LoaderHIP</a:t>
            </a:r>
            <a:endParaRPr lang="en-US" b="1" dirty="0"/>
          </a:p>
          <a:p>
            <a:pPr algn="ctr"/>
            <a:r>
              <a:rPr lang="en-US" sz="1400" b="1" i="1" dirty="0" err="1"/>
              <a:t>LoaderHIPcpp</a:t>
            </a:r>
            <a:endParaRPr lang="en-US" sz="1400" b="1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780D1-7C1A-8145-A17D-0AC212EABD1F}"/>
              </a:ext>
            </a:extLst>
          </p:cNvPr>
          <p:cNvSpPr/>
          <p:nvPr/>
        </p:nvSpPr>
        <p:spPr>
          <a:xfrm>
            <a:off x="8028709" y="3490618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DeviceOpenMP</a:t>
            </a:r>
            <a:r>
              <a:rPr lang="en-US" b="1" dirty="0"/>
              <a:t> (0)</a:t>
            </a:r>
          </a:p>
          <a:p>
            <a:pPr algn="ctr"/>
            <a:r>
              <a:rPr lang="en-US" sz="1400" b="1" dirty="0" err="1"/>
              <a:t>DeviceOpenMP.cpp</a:t>
            </a:r>
            <a:endParaRPr lang="en-US" sz="1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C4969E-9303-DF4C-A5EA-8CC28BD96391}"/>
              </a:ext>
            </a:extLst>
          </p:cNvPr>
          <p:cNvSpPr/>
          <p:nvPr/>
        </p:nvSpPr>
        <p:spPr>
          <a:xfrm>
            <a:off x="4723411" y="3490618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Worker</a:t>
            </a:r>
          </a:p>
          <a:p>
            <a:pPr algn="ctr"/>
            <a:r>
              <a:rPr lang="en-US" sz="1400" b="1" i="1" dirty="0" err="1"/>
              <a:t>Worker.cpp</a:t>
            </a:r>
            <a:endParaRPr lang="en-US" b="1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219E36-8AC4-CF41-94E9-06C494A479D8}"/>
              </a:ext>
            </a:extLst>
          </p:cNvPr>
          <p:cNvSpPr/>
          <p:nvPr/>
        </p:nvSpPr>
        <p:spPr>
          <a:xfrm>
            <a:off x="1418113" y="3490618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Ready Queue</a:t>
            </a:r>
          </a:p>
          <a:p>
            <a:pPr algn="ctr"/>
            <a:r>
              <a:rPr lang="en-US" sz="1400" b="1" i="1" dirty="0" err="1"/>
              <a:t>QueueReady.cpp</a:t>
            </a:r>
            <a:endParaRPr lang="en-US" b="1" i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B5EE2A-F48D-0149-AEA1-39304406333C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>
            <a:off x="4161313" y="3764938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8028F5-8315-6743-9D52-063C0292F596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>
            <a:off x="7466611" y="3764938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6E277F7-2243-BC48-9403-110F029BD97F}"/>
              </a:ext>
            </a:extLst>
          </p:cNvPr>
          <p:cNvSpPr/>
          <p:nvPr/>
        </p:nvSpPr>
        <p:spPr>
          <a:xfrm>
            <a:off x="8028709" y="4237557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DeviceHIP</a:t>
            </a:r>
            <a:r>
              <a:rPr lang="en-US" b="1" dirty="0"/>
              <a:t> (1)</a:t>
            </a:r>
          </a:p>
          <a:p>
            <a:pPr algn="ctr"/>
            <a:r>
              <a:rPr lang="en-US" sz="1400" b="1" i="1" dirty="0" err="1"/>
              <a:t>DeviceHIP.cpp</a:t>
            </a:r>
            <a:endParaRPr lang="en-US" sz="1400" b="1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717816-EC04-954C-ABBB-CBC31ACCE94C}"/>
              </a:ext>
            </a:extLst>
          </p:cNvPr>
          <p:cNvSpPr/>
          <p:nvPr/>
        </p:nvSpPr>
        <p:spPr>
          <a:xfrm>
            <a:off x="4723411" y="4237557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Worker</a:t>
            </a:r>
          </a:p>
          <a:p>
            <a:pPr algn="ctr"/>
            <a:r>
              <a:rPr lang="en-US" sz="1400" b="1" i="1" dirty="0" err="1"/>
              <a:t>Worker.cpp</a:t>
            </a:r>
            <a:endParaRPr lang="en-US" sz="14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C68D98-A48E-DC4C-A7F2-7CE399D94590}"/>
              </a:ext>
            </a:extLst>
          </p:cNvPr>
          <p:cNvSpPr/>
          <p:nvPr/>
        </p:nvSpPr>
        <p:spPr>
          <a:xfrm>
            <a:off x="1418113" y="4237557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Ready Queue</a:t>
            </a:r>
          </a:p>
          <a:p>
            <a:pPr algn="ctr"/>
            <a:r>
              <a:rPr lang="en-US" sz="1400" b="1" i="1" dirty="0" err="1"/>
              <a:t>QueueReady.cpp</a:t>
            </a:r>
            <a:endParaRPr lang="en-US" sz="14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04B229-155D-AF43-91E8-05B334192975}"/>
              </a:ext>
            </a:extLst>
          </p:cNvPr>
          <p:cNvCxnSpPr>
            <a:stCxn id="36" idx="3"/>
            <a:endCxn id="35" idx="1"/>
          </p:cNvCxnSpPr>
          <p:nvPr/>
        </p:nvCxnSpPr>
        <p:spPr>
          <a:xfrm>
            <a:off x="4161313" y="4511877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44829F-325B-5A4D-9713-45F97BDD68DF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>
            <a:off x="7466611" y="4511877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C2F3BF5-FE02-4C4D-84BA-FFFA96965442}"/>
              </a:ext>
            </a:extLst>
          </p:cNvPr>
          <p:cNvSpPr/>
          <p:nvPr/>
        </p:nvSpPr>
        <p:spPr>
          <a:xfrm>
            <a:off x="8028709" y="4995806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DeviceHIP</a:t>
            </a:r>
            <a:r>
              <a:rPr lang="en-US" b="1" dirty="0"/>
              <a:t> (2)</a:t>
            </a:r>
          </a:p>
          <a:p>
            <a:pPr algn="ctr"/>
            <a:r>
              <a:rPr lang="en-US" sz="1400" b="1" i="1" dirty="0" err="1"/>
              <a:t>DeviceHIP.cpp</a:t>
            </a:r>
            <a:endParaRPr lang="en-US" sz="1400" b="1" i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79580D-841E-7041-8380-9B8E739D9087}"/>
              </a:ext>
            </a:extLst>
          </p:cNvPr>
          <p:cNvSpPr/>
          <p:nvPr/>
        </p:nvSpPr>
        <p:spPr>
          <a:xfrm>
            <a:off x="4723411" y="4995806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Worker</a:t>
            </a:r>
          </a:p>
          <a:p>
            <a:pPr algn="ctr"/>
            <a:r>
              <a:rPr lang="en-US" sz="1400" b="1" i="1" dirty="0" err="1"/>
              <a:t>Worker.cpp</a:t>
            </a:r>
            <a:endParaRPr lang="en-US" sz="14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809C3F-2381-8D45-9CB5-A1ABF746279B}"/>
              </a:ext>
            </a:extLst>
          </p:cNvPr>
          <p:cNvSpPr/>
          <p:nvPr/>
        </p:nvSpPr>
        <p:spPr>
          <a:xfrm>
            <a:off x="1418113" y="4995806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Ready Queue</a:t>
            </a:r>
          </a:p>
          <a:p>
            <a:pPr algn="ctr"/>
            <a:r>
              <a:rPr lang="en-US" sz="1400" b="1" i="1" dirty="0" err="1"/>
              <a:t>QueueReady.cpp</a:t>
            </a:r>
            <a:endParaRPr lang="en-US" sz="1400" b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8954EA-23E0-C645-A7FC-84204D4F2A8C}"/>
              </a:ext>
            </a:extLst>
          </p:cNvPr>
          <p:cNvCxnSpPr>
            <a:stCxn id="41" idx="3"/>
            <a:endCxn id="40" idx="1"/>
          </p:cNvCxnSpPr>
          <p:nvPr/>
        </p:nvCxnSpPr>
        <p:spPr>
          <a:xfrm>
            <a:off x="4161313" y="5270126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C3BF3F-D6FE-A545-9B1D-4641DE747AC4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7466611" y="5270126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6D01FAD0-CB33-D843-8915-B09E19A10B2A}"/>
              </a:ext>
            </a:extLst>
          </p:cNvPr>
          <p:cNvCxnSpPr>
            <a:stCxn id="15" idx="3"/>
            <a:endCxn id="17" idx="3"/>
          </p:cNvCxnSpPr>
          <p:nvPr/>
        </p:nvCxnSpPr>
        <p:spPr>
          <a:xfrm>
            <a:off x="10771909" y="3032558"/>
            <a:ext cx="12700" cy="732380"/>
          </a:xfrm>
          <a:prstGeom prst="bentConnector3">
            <a:avLst>
              <a:gd name="adj1" fmla="val 1800000"/>
            </a:avLst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F1D40E9-73E6-1645-ACA5-B33146A8AD9F}"/>
              </a:ext>
            </a:extLst>
          </p:cNvPr>
          <p:cNvCxnSpPr>
            <a:cxnSpLocks/>
            <a:stCxn id="39" idx="3"/>
            <a:endCxn id="16" idx="3"/>
          </p:cNvCxnSpPr>
          <p:nvPr/>
        </p:nvCxnSpPr>
        <p:spPr>
          <a:xfrm>
            <a:off x="10771909" y="5270126"/>
            <a:ext cx="12700" cy="745379"/>
          </a:xfrm>
          <a:prstGeom prst="bentConnector3">
            <a:avLst>
              <a:gd name="adj1" fmla="val 1800000"/>
            </a:avLst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5D294AF-5F63-534C-8B21-094817D25A8D}"/>
              </a:ext>
            </a:extLst>
          </p:cNvPr>
          <p:cNvCxnSpPr>
            <a:cxnSpLocks/>
            <a:stCxn id="34" idx="3"/>
            <a:endCxn id="16" idx="3"/>
          </p:cNvCxnSpPr>
          <p:nvPr/>
        </p:nvCxnSpPr>
        <p:spPr>
          <a:xfrm>
            <a:off x="10771909" y="4511877"/>
            <a:ext cx="12700" cy="1503628"/>
          </a:xfrm>
          <a:prstGeom prst="bentConnector3">
            <a:avLst>
              <a:gd name="adj1" fmla="val 1800000"/>
            </a:avLst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560B447-BB31-4440-AFFF-C8D4C048D602}"/>
              </a:ext>
            </a:extLst>
          </p:cNvPr>
          <p:cNvSpPr txBox="1"/>
          <p:nvPr/>
        </p:nvSpPr>
        <p:spPr>
          <a:xfrm>
            <a:off x="8028709" y="1104451"/>
            <a:ext cx="28369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</a:rPr>
              <a:t>IRIS Objects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IRIS Threads</a:t>
            </a:r>
          </a:p>
          <a:p>
            <a:r>
              <a:rPr lang="en-US" sz="2800" b="1" dirty="0"/>
              <a:t>Platform Libraries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781D2F-A627-544E-9A90-00D7BE6BC81E}"/>
              </a:ext>
            </a:extLst>
          </p:cNvPr>
          <p:cNvSpPr/>
          <p:nvPr/>
        </p:nvSpPr>
        <p:spPr>
          <a:xfrm>
            <a:off x="4723411" y="5741185"/>
            <a:ext cx="2743200" cy="54864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libamdhip64.so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AFC8438-BB94-1D41-B282-F1E587E3DC9B}"/>
              </a:ext>
            </a:extLst>
          </p:cNvPr>
          <p:cNvSpPr/>
          <p:nvPr/>
        </p:nvSpPr>
        <p:spPr>
          <a:xfrm>
            <a:off x="4723411" y="2758238"/>
            <a:ext cx="2743200" cy="54864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libgomp.so</a:t>
            </a:r>
            <a:endParaRPr lang="en-US" b="1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8CAEE2-15F5-DD45-BB64-1FE20E0D9E74}"/>
              </a:ext>
            </a:extLst>
          </p:cNvPr>
          <p:cNvCxnSpPr>
            <a:cxnSpLocks/>
            <a:stCxn id="15" idx="1"/>
            <a:endCxn id="83" idx="3"/>
          </p:cNvCxnSpPr>
          <p:nvPr/>
        </p:nvCxnSpPr>
        <p:spPr>
          <a:xfrm flipH="1">
            <a:off x="7466611" y="3032558"/>
            <a:ext cx="562098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D18D66-2243-5349-AD45-45BAA0B699F7}"/>
              </a:ext>
            </a:extLst>
          </p:cNvPr>
          <p:cNvCxnSpPr>
            <a:cxnSpLocks/>
            <a:stCxn id="16" idx="1"/>
            <a:endCxn id="82" idx="3"/>
          </p:cNvCxnSpPr>
          <p:nvPr/>
        </p:nvCxnSpPr>
        <p:spPr>
          <a:xfrm flipH="1">
            <a:off x="7466611" y="6015505"/>
            <a:ext cx="562098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39F79DC-C585-DE46-8227-EE2091E8FFE5}"/>
              </a:ext>
            </a:extLst>
          </p:cNvPr>
          <p:cNvSpPr txBox="1"/>
          <p:nvPr/>
        </p:nvSpPr>
        <p:spPr>
          <a:xfrm>
            <a:off x="2873828" y="186517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Dequeue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B3712A-2D6E-8E45-8BD3-81B072C6748F}"/>
              </a:ext>
            </a:extLst>
          </p:cNvPr>
          <p:cNvSpPr txBox="1"/>
          <p:nvPr/>
        </p:nvSpPr>
        <p:spPr>
          <a:xfrm>
            <a:off x="2873827" y="299805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Submit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A947634-A94D-0348-9297-EA69A8F938B1}"/>
              </a:ext>
            </a:extLst>
          </p:cNvPr>
          <p:cNvSpPr txBox="1"/>
          <p:nvPr/>
        </p:nvSpPr>
        <p:spPr>
          <a:xfrm>
            <a:off x="3918821" y="3745109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Dequeue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0D13F7D-5022-B043-A9CF-11EAD2C4F158}"/>
              </a:ext>
            </a:extLst>
          </p:cNvPr>
          <p:cNvSpPr txBox="1"/>
          <p:nvPr/>
        </p:nvSpPr>
        <p:spPr>
          <a:xfrm>
            <a:off x="7224119" y="3763421"/>
            <a:ext cx="92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Execute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0D56A43-6B99-BD45-ABB0-9AA7534D4450}"/>
              </a:ext>
            </a:extLst>
          </p:cNvPr>
          <p:cNvSpPr txBox="1"/>
          <p:nvPr/>
        </p:nvSpPr>
        <p:spPr>
          <a:xfrm>
            <a:off x="7430986" y="265815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285117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9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Task.h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4E9A3C-1C3C-D04F-9690-B18B16568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7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769170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Command.cpp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F72D6DFF-F07B-344B-BBC0-2E16902C7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2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252643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Task.cpp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50E0DE0-B3A6-564C-A548-B76EF3B54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2" y="1348897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924973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Worker.cpp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12BC867-A999-2B4B-AA48-4B817986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167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E1A1-44DE-534B-976C-95E64F57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Target Application: apps/2tasks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04E99-9C07-FE4F-845E-A384A46F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A84AC8-A9BB-A146-A3DF-397706D9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https://github.com/ORNL/iris/tree/main/apps/2tasks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D5F2F25-C948-394F-BD4C-1DDB86A32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74" y="1842496"/>
            <a:ext cx="6225051" cy="441645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534A085-B411-F249-9452-2D696E24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9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Thread.cpp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30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12BC867-A999-2B4B-AA48-4B817986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  <p:pic>
        <p:nvPicPr>
          <p:cNvPr id="7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9414347C-DD23-444E-B595-3A35962E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50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6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31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12BC867-A999-2B4B-AA48-4B817986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5721223-FCE2-0942-9D1E-CDA40673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60" y="1348898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87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5721223-FCE2-0942-9D1E-CDA40673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160" y="1348898"/>
            <a:ext cx="4235640" cy="4846638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7558B2B-3D57-D144-96AB-FCFD5F1D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348898"/>
            <a:ext cx="4235640" cy="4846638"/>
          </a:xfrm>
        </p:spPr>
      </p:pic>
    </p:spTree>
    <p:extLst>
      <p:ext uri="{BB962C8B-B14F-4D97-AF65-F5344CB8AC3E}">
        <p14:creationId xmlns:p14="http://schemas.microsoft.com/office/powerpoint/2010/main" val="772646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33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7558B2B-3D57-D144-96AB-FCFD5F1D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48898"/>
            <a:ext cx="4235640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F802141-A9DE-EE4D-A961-7CC4AA9F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61" y="1348898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77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34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7558B2B-3D57-D144-96AB-FCFD5F1D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48898"/>
            <a:ext cx="4235640" cy="48466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8E156F-6920-D449-BA55-D1D83419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59" y="1348898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24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35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28162F-1CE1-EE40-B0B2-2E5E4489D92C}"/>
              </a:ext>
            </a:extLst>
          </p:cNvPr>
          <p:cNvSpPr/>
          <p:nvPr/>
        </p:nvSpPr>
        <p:spPr>
          <a:xfrm>
            <a:off x="4433455" y="1858894"/>
            <a:ext cx="2365980" cy="2344972"/>
          </a:xfrm>
          <a:prstGeom prst="roundRect">
            <a:avLst>
              <a:gd name="adj" fmla="val 8636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All Devices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Compiled kernels</a:t>
            </a:r>
          </a:p>
          <a:p>
            <a:pPr algn="ctr"/>
            <a:r>
              <a:rPr lang="en-US" dirty="0"/>
              <a:t>Loaded kernels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Initialized underlying platform objects</a:t>
            </a:r>
          </a:p>
        </p:txBody>
      </p:sp>
    </p:spTree>
    <p:extLst>
      <p:ext uri="{BB962C8B-B14F-4D97-AF65-F5344CB8AC3E}">
        <p14:creationId xmlns:p14="http://schemas.microsoft.com/office/powerpoint/2010/main" val="3721766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iris_mem_create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36</a:t>
            </a:fld>
            <a:endParaRPr lang="en-US"/>
          </a:p>
        </p:txBody>
      </p:sp>
      <p:pic>
        <p:nvPicPr>
          <p:cNvPr id="33" name="Content Placeholder 32" descr="Text&#10;&#10;Description automatically generated">
            <a:extLst>
              <a:ext uri="{FF2B5EF4-FFF2-40B4-BE49-F238E27FC236}">
                <a16:creationId xmlns:a16="http://schemas.microsoft.com/office/drawing/2014/main" id="{CBCF31BE-6F58-E048-A412-A913F46AA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EEBAE2-8141-1242-8DAB-F1AF0901FCD5}"/>
              </a:ext>
            </a:extLst>
          </p:cNvPr>
          <p:cNvSpPr/>
          <p:nvPr/>
        </p:nvSpPr>
        <p:spPr>
          <a:xfrm>
            <a:off x="4433455" y="1858893"/>
            <a:ext cx="2365980" cy="2582477"/>
          </a:xfrm>
          <a:prstGeom prst="roundRect">
            <a:avLst>
              <a:gd name="adj" fmla="val 8636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IRIS Memory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logical handle for multiple physical device memory spaces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Can be shared across multiple devices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2969DF3-3D7E-6E4D-BF8B-606D5D53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27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Mem.cpp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37</a:t>
            </a:fld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FE2AF5B-6CDC-A248-8B97-C2828C7D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AB9A855D-EE89-2845-B1C3-09F66744C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42128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iris_task_h2d_full()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38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34B3FC6-8DC9-C640-BD58-7F7DCC54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iris_task_kernel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39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AB87D1D-F6EE-934C-BEAA-3D1CBFD2E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68" y="1347821"/>
            <a:ext cx="4228332" cy="4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9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B429-DFE8-4448-8E8C-9B77AFA4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Target Machine: </a:t>
            </a:r>
            <a:r>
              <a:rPr lang="en-US" dirty="0" err="1"/>
              <a:t>ExCL</a:t>
            </a:r>
            <a:r>
              <a:rPr lang="en-US" dirty="0"/>
              <a:t>/Cousteau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875CB-BE41-E84A-ADCC-489D9C24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2x AMD EPYC 7272 CPUs + 2x AMD MI100 GPUs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1D7C-AADD-BD47-9BAF-D94F9B7D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03E27-4FDC-AD4D-8846-1F03A59D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5949F92-A990-4D48-A18D-4ECFD704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7596"/>
            <a:ext cx="10515600" cy="38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7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40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E92172-15E5-CD44-B776-2D255D0D62C1}"/>
              </a:ext>
            </a:extLst>
          </p:cNvPr>
          <p:cNvSpPr/>
          <p:nvPr/>
        </p:nvSpPr>
        <p:spPr>
          <a:xfrm>
            <a:off x="7001034" y="1366937"/>
            <a:ext cx="1828800" cy="182880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FD89A6-687C-4B43-8DF4-2253B1EFF7A3}"/>
              </a:ext>
            </a:extLst>
          </p:cNvPr>
          <p:cNvSpPr/>
          <p:nvPr/>
        </p:nvSpPr>
        <p:spPr>
          <a:xfrm>
            <a:off x="7167287" y="207804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526F6E-2D94-B746-B28F-8CECDE176CF2}"/>
              </a:ext>
            </a:extLst>
          </p:cNvPr>
          <p:cNvSpPr/>
          <p:nvPr/>
        </p:nvSpPr>
        <p:spPr>
          <a:xfrm>
            <a:off x="7167287" y="2625018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Kernel0(Z, X)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970B27-ABB5-9E45-8873-ED57B8717EE4}"/>
              </a:ext>
            </a:extLst>
          </p:cNvPr>
          <p:cNvSpPr/>
          <p:nvPr/>
        </p:nvSpPr>
        <p:spPr>
          <a:xfrm>
            <a:off x="9446161" y="1549817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GPU</a:t>
            </a:r>
          </a:p>
          <a:p>
            <a:pPr algn="ctr"/>
            <a:r>
              <a:rPr lang="en-US" sz="2800" b="1" dirty="0"/>
              <a:t>HIP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5D99FD-3F75-6F48-8DE8-6D0B6F13D427}"/>
              </a:ext>
            </a:extLst>
          </p:cNvPr>
          <p:cNvCxnSpPr>
            <a:stCxn id="7" idx="3"/>
            <a:endCxn id="10" idx="2"/>
          </p:cNvCxnSpPr>
          <p:nvPr/>
        </p:nvCxnSpPr>
        <p:spPr>
          <a:xfrm>
            <a:off x="8829834" y="2281337"/>
            <a:ext cx="616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84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41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3ED4CB0-E824-C44F-8535-D4CC52289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0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42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3ED4CB0-E824-C44F-8535-D4CC52289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34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QueueTask.cpp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43</a:t>
            </a:fld>
            <a:endParaRPr 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3ED4CB0-E824-C44F-8535-D4CC5228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D8F65234-11E3-7747-AEE0-5C9E5292D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0537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1137449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Scheduler.cpp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44</a:t>
            </a:fld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25BB28F2-B4F1-9E44-9DCC-3D33A2CB4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0537"/>
            <a:ext cx="4226452" cy="4846638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7B98B2F-B384-744D-9A95-CAF99B23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90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Scheduler.cpp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45</a:t>
            </a:fld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25BB28F2-B4F1-9E44-9DCC-3D33A2CB4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0537"/>
            <a:ext cx="4226452" cy="4846638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3B424FF-EDF9-F74C-B31F-FA2E30A5E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95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Policies.cpp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3B424FF-EDF9-F74C-B31F-FA2E30A5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7806546-3B50-284A-AA81-FF167B0EF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2436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301055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Policies.cpp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47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7806546-3B50-284A-AA81-FF167B0EF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436" y="1348898"/>
            <a:ext cx="4226452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75710FC-56BF-0F4D-9EF1-F4C50B0E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14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42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PolicyDevice.cpp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75710FC-56BF-0F4D-9EF1-F4C50B0E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114" y="1348898"/>
            <a:ext cx="4226452" cy="4846638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8E9E503-BE9D-1443-84FB-F8D6FFDD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2435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876864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PolicyDevice.cpp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49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8E9E503-BE9D-1443-84FB-F8D6FFDD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435" y="1348898"/>
            <a:ext cx="4226452" cy="48466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848B988-8D9D-3A49-97F5-1C3A80CF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4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206B-1666-CB49-922E-03EC12F2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 (Z[] = X[] + Y[]) on Cousteau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769A6-9D9A-E046-871B-C47EDE4E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103DE0-5106-B641-A932-F3C0DE5AD844}"/>
              </a:ext>
            </a:extLst>
          </p:cNvPr>
          <p:cNvGrpSpPr/>
          <p:nvPr/>
        </p:nvGrpSpPr>
        <p:grpSpPr>
          <a:xfrm>
            <a:off x="838199" y="1361460"/>
            <a:ext cx="1828801" cy="4083138"/>
            <a:chOff x="838199" y="1361460"/>
            <a:chExt cx="1828801" cy="408313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FA2F8E1-4035-B341-9AE7-B7CEA8586185}"/>
                </a:ext>
              </a:extLst>
            </p:cNvPr>
            <p:cNvSpPr/>
            <p:nvPr/>
          </p:nvSpPr>
          <p:spPr>
            <a:xfrm>
              <a:off x="838200" y="1361460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X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4EF25B-5D27-E549-AAC5-CC386AC8B9AC}"/>
                </a:ext>
              </a:extLst>
            </p:cNvPr>
            <p:cNvSpPr/>
            <p:nvPr/>
          </p:nvSpPr>
          <p:spPr>
            <a:xfrm>
              <a:off x="838199" y="2945829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Y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8D5396-68FB-8649-89A1-A793D2316AA2}"/>
                </a:ext>
              </a:extLst>
            </p:cNvPr>
            <p:cNvSpPr/>
            <p:nvPr/>
          </p:nvSpPr>
          <p:spPr>
            <a:xfrm>
              <a:off x="838200" y="4530198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Z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496120-1273-014E-AD10-51B4ABA7F0F4}"/>
              </a:ext>
            </a:extLst>
          </p:cNvPr>
          <p:cNvGrpSpPr/>
          <p:nvPr/>
        </p:nvGrpSpPr>
        <p:grpSpPr>
          <a:xfrm>
            <a:off x="3462417" y="1366935"/>
            <a:ext cx="2743200" cy="4534861"/>
            <a:chOff x="3550722" y="1366935"/>
            <a:chExt cx="2743200" cy="45348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E30A9-AA8E-5D4D-B905-E7DB117E2709}"/>
                </a:ext>
              </a:extLst>
            </p:cNvPr>
            <p:cNvSpPr/>
            <p:nvPr/>
          </p:nvSpPr>
          <p:spPr>
            <a:xfrm>
              <a:off x="3550722" y="1366935"/>
              <a:ext cx="2743200" cy="21031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1440" rtlCol="0" anchor="t" anchorCtr="0"/>
            <a:lstStyle/>
            <a:p>
              <a:pPr algn="ctr"/>
              <a:r>
                <a:rPr lang="en-US" sz="4000" b="1" dirty="0"/>
                <a:t>Kernel 0</a:t>
              </a:r>
              <a:endParaRPr lang="en-US" b="1" dirty="0"/>
            </a:p>
            <a:p>
              <a:r>
                <a:rPr lang="en-US" sz="2000" dirty="0"/>
                <a:t>(float* </a:t>
              </a:r>
              <a:r>
                <a:rPr lang="en-US" sz="2000" dirty="0" err="1"/>
                <a:t>dst</a:t>
              </a:r>
              <a:r>
                <a:rPr lang="en-US" sz="2000" dirty="0"/>
                <a:t>, float* </a:t>
              </a:r>
              <a:r>
                <a:rPr lang="en-US" sz="2000" dirty="0" err="1"/>
                <a:t>src</a:t>
              </a:r>
              <a:r>
                <a:rPr lang="en-US" sz="2000" dirty="0"/>
                <a:t>)</a:t>
              </a:r>
            </a:p>
            <a:p>
              <a:r>
                <a:rPr lang="en-US" sz="2000" dirty="0"/>
                <a:t>{</a:t>
              </a:r>
            </a:p>
            <a:p>
              <a:r>
                <a:rPr lang="en-US" sz="2000" dirty="0" err="1"/>
                <a:t>dst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 = </a:t>
              </a:r>
              <a:r>
                <a:rPr lang="en-US" sz="2000" dirty="0" err="1"/>
                <a:t>src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];</a:t>
              </a:r>
            </a:p>
            <a:p>
              <a:r>
                <a:rPr lang="en-US" sz="2000" dirty="0"/>
                <a:t>}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DEF8DC-FABC-0B42-A753-6387050AF1CE}"/>
                </a:ext>
              </a:extLst>
            </p:cNvPr>
            <p:cNvSpPr/>
            <p:nvPr/>
          </p:nvSpPr>
          <p:spPr>
            <a:xfrm>
              <a:off x="3550722" y="3798676"/>
              <a:ext cx="2743200" cy="21031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1440" rtlCol="0" anchor="t" anchorCtr="0"/>
            <a:lstStyle/>
            <a:p>
              <a:pPr algn="ctr"/>
              <a:r>
                <a:rPr lang="en-US" sz="4000" b="1" dirty="0"/>
                <a:t>Kernel 1</a:t>
              </a:r>
              <a:endParaRPr lang="en-US" b="1" dirty="0"/>
            </a:p>
            <a:p>
              <a:r>
                <a:rPr lang="en-US" sz="2000" dirty="0"/>
                <a:t>(float* </a:t>
              </a:r>
              <a:r>
                <a:rPr lang="en-US" sz="2000" dirty="0" err="1"/>
                <a:t>dst</a:t>
              </a:r>
              <a:r>
                <a:rPr lang="en-US" sz="2000" dirty="0"/>
                <a:t>, float* </a:t>
              </a:r>
              <a:r>
                <a:rPr lang="en-US" sz="2000" dirty="0" err="1"/>
                <a:t>src</a:t>
              </a:r>
              <a:r>
                <a:rPr lang="en-US" sz="2000" dirty="0"/>
                <a:t>)</a:t>
              </a:r>
            </a:p>
            <a:p>
              <a:r>
                <a:rPr lang="en-US" sz="2000" dirty="0"/>
                <a:t>{</a:t>
              </a:r>
            </a:p>
            <a:p>
              <a:r>
                <a:rPr lang="en-US" sz="2000" dirty="0" err="1"/>
                <a:t>dst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 += </a:t>
              </a:r>
              <a:r>
                <a:rPr lang="en-US" sz="2000" dirty="0" err="1"/>
                <a:t>src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];</a:t>
              </a:r>
            </a:p>
            <a:p>
              <a:r>
                <a:rPr lang="en-US" sz="2000" dirty="0"/>
                <a:t>}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E4FD11-1477-C24C-A1C7-C161E14EC388}"/>
              </a:ext>
            </a:extLst>
          </p:cNvPr>
          <p:cNvGrpSpPr/>
          <p:nvPr/>
        </p:nvGrpSpPr>
        <p:grpSpPr>
          <a:xfrm>
            <a:off x="7001034" y="1366937"/>
            <a:ext cx="1828801" cy="4784481"/>
            <a:chOff x="7130146" y="1366937"/>
            <a:chExt cx="1828801" cy="478448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6EA6BC7-46D6-A846-B8A2-360281377A30}"/>
                </a:ext>
              </a:extLst>
            </p:cNvPr>
            <p:cNvSpPr/>
            <p:nvPr/>
          </p:nvSpPr>
          <p:spPr>
            <a:xfrm>
              <a:off x="7130146" y="1366937"/>
              <a:ext cx="1828800" cy="1828800"/>
            </a:xfrm>
            <a:prstGeom prst="roundRect">
              <a:avLst>
                <a:gd name="adj" fmla="val 10741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4000" b="1" dirty="0">
                  <a:solidFill>
                    <a:sysClr val="windowText" lastClr="000000"/>
                  </a:solidFill>
                </a:rPr>
                <a:t>Task 0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2A2D7DE-336F-2040-8D6A-BEBA8AC9BF9F}"/>
                </a:ext>
              </a:extLst>
            </p:cNvPr>
            <p:cNvSpPr/>
            <p:nvPr/>
          </p:nvSpPr>
          <p:spPr>
            <a:xfrm>
              <a:off x="7296399" y="2078049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H2D(X)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F682629-62E5-4141-9B6E-993013541718}"/>
                </a:ext>
              </a:extLst>
            </p:cNvPr>
            <p:cNvSpPr/>
            <p:nvPr/>
          </p:nvSpPr>
          <p:spPr>
            <a:xfrm>
              <a:off x="7296399" y="2625018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Kernel0(Z, X)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261A65B-4124-1E41-AAC2-C02F74D3D6E6}"/>
                </a:ext>
              </a:extLst>
            </p:cNvPr>
            <p:cNvSpPr/>
            <p:nvPr/>
          </p:nvSpPr>
          <p:spPr>
            <a:xfrm>
              <a:off x="7130147" y="3798678"/>
              <a:ext cx="1828800" cy="2352740"/>
            </a:xfrm>
            <a:prstGeom prst="roundRect">
              <a:avLst>
                <a:gd name="adj" fmla="val 10741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4000" b="1" dirty="0">
                  <a:solidFill>
                    <a:sysClr val="windowText" lastClr="000000"/>
                  </a:solidFill>
                </a:rPr>
                <a:t>Task 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5962704-3103-864D-AE8D-7EAD0549A57E}"/>
                </a:ext>
              </a:extLst>
            </p:cNvPr>
            <p:cNvSpPr/>
            <p:nvPr/>
          </p:nvSpPr>
          <p:spPr>
            <a:xfrm>
              <a:off x="7296400" y="4509790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H2D(Y)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B4B0C24-A840-6E4D-A899-DC86C36F3CDB}"/>
                </a:ext>
              </a:extLst>
            </p:cNvPr>
            <p:cNvSpPr/>
            <p:nvPr/>
          </p:nvSpPr>
          <p:spPr>
            <a:xfrm>
              <a:off x="7296400" y="5056759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Kernel1(Z, Y)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8F277B7-3481-BC47-9F60-321C5F3579BB}"/>
                </a:ext>
              </a:extLst>
            </p:cNvPr>
            <p:cNvSpPr/>
            <p:nvPr/>
          </p:nvSpPr>
          <p:spPr>
            <a:xfrm>
              <a:off x="7296400" y="5602170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D2H(Z)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CC7B00-0AF3-F440-8263-7F190160FFD4}"/>
                </a:ext>
              </a:extLst>
            </p:cNvPr>
            <p:cNvCxnSpPr>
              <a:stCxn id="12" idx="2"/>
              <a:endCxn id="15" idx="0"/>
            </p:cNvCxnSpPr>
            <p:nvPr/>
          </p:nvCxnSpPr>
          <p:spPr>
            <a:xfrm>
              <a:off x="8044546" y="3195737"/>
              <a:ext cx="1" cy="60294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B2D471-E9A0-7540-9BCD-2776C631F4F8}"/>
              </a:ext>
            </a:extLst>
          </p:cNvPr>
          <p:cNvGrpSpPr/>
          <p:nvPr/>
        </p:nvGrpSpPr>
        <p:grpSpPr>
          <a:xfrm>
            <a:off x="9625251" y="1361460"/>
            <a:ext cx="1463040" cy="4732675"/>
            <a:chOff x="9625251" y="1361460"/>
            <a:chExt cx="1463040" cy="47326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39299A-9CA7-694C-B46D-098C610334BE}"/>
                </a:ext>
              </a:extLst>
            </p:cNvPr>
            <p:cNvSpPr/>
            <p:nvPr/>
          </p:nvSpPr>
          <p:spPr>
            <a:xfrm>
              <a:off x="9625251" y="1361460"/>
              <a:ext cx="1463040" cy="1463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AMD CPU</a:t>
              </a:r>
            </a:p>
            <a:p>
              <a:pPr algn="ctr"/>
              <a:r>
                <a:rPr lang="en-US" sz="2800" b="1" dirty="0"/>
                <a:t>OMP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317DF7D-B4D7-C24C-8F24-155CB50D1F6B}"/>
                </a:ext>
              </a:extLst>
            </p:cNvPr>
            <p:cNvSpPr/>
            <p:nvPr/>
          </p:nvSpPr>
          <p:spPr>
            <a:xfrm>
              <a:off x="9625251" y="4631095"/>
              <a:ext cx="1463040" cy="1463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AMD GPU</a:t>
              </a:r>
            </a:p>
            <a:p>
              <a:pPr algn="ctr"/>
              <a:r>
                <a:rPr lang="en-US" sz="2800" b="1" dirty="0"/>
                <a:t>HIP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DEB862-7355-3C4C-BD12-FD6470DD4E97}"/>
                </a:ext>
              </a:extLst>
            </p:cNvPr>
            <p:cNvSpPr/>
            <p:nvPr/>
          </p:nvSpPr>
          <p:spPr>
            <a:xfrm>
              <a:off x="9625251" y="2996278"/>
              <a:ext cx="1463040" cy="1463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AMD GPU</a:t>
              </a:r>
            </a:p>
            <a:p>
              <a:pPr algn="ctr"/>
              <a:r>
                <a:rPr lang="en-US" sz="2800" b="1" dirty="0"/>
                <a:t>HIP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26538D0-3EB6-7048-AB1F-CB9C7105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50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848B988-8D9D-3A49-97F5-1C3A80CF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33409E2-12A8-B544-A0DA-CDD53196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9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51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33409E2-12A8-B544-A0DA-CDD53196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A413187-42F7-BF4E-BA9A-DFA44595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44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F79F-5968-D74B-966C-7D286AEA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 List of IRIS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51DC-4385-814C-A84E-F8D766811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233"/>
            <a:ext cx="5788231" cy="4846320"/>
          </a:xfrm>
        </p:spPr>
        <p:txBody>
          <a:bodyPr/>
          <a:lstStyle/>
          <a:p>
            <a:r>
              <a:rPr lang="en-US" dirty="0"/>
              <a:t>An IRIS memory has an owner list</a:t>
            </a:r>
          </a:p>
          <a:p>
            <a:endParaRPr lang="en-US" dirty="0"/>
          </a:p>
          <a:p>
            <a:r>
              <a:rPr lang="en-US" dirty="0"/>
              <a:t>An owner list can have zero or more owner</a:t>
            </a:r>
          </a:p>
          <a:p>
            <a:endParaRPr lang="en-US" dirty="0"/>
          </a:p>
          <a:p>
            <a:r>
              <a:rPr lang="en-US" dirty="0"/>
              <a:t>Empty when the memory is created</a:t>
            </a:r>
          </a:p>
          <a:p>
            <a:endParaRPr lang="en-US" dirty="0"/>
          </a:p>
          <a:p>
            <a:r>
              <a:rPr lang="en-US" dirty="0"/>
              <a:t>An owner of an IRIS memory is a device that has the latest copy of the IRIS memory content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B5B37-B141-7447-92C4-16A34118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96866-4F85-544E-B543-64ADD46A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C9D67D3-12B2-8145-8BA6-381278F9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67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A413187-42F7-BF4E-BA9A-DFA44595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1F57A9B-B78B-9243-AC8C-DCEC7881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3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81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1F57A9B-B78B-9243-AC8C-DCEC7881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3" cy="484663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5074F3-C658-5949-A910-BCA73981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5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Memory Arch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5074F3-C658-5949-A910-BCA73981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DC7128-03F4-4644-AB1A-6AB37EE2E6F7}"/>
              </a:ext>
            </a:extLst>
          </p:cNvPr>
          <p:cNvSpPr/>
          <p:nvPr/>
        </p:nvSpPr>
        <p:spPr>
          <a:xfrm>
            <a:off x="2616035" y="1244452"/>
            <a:ext cx="1828800" cy="10058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Memory</a:t>
            </a: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76F128B5-F8E0-C947-BF35-F13A9AF94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33534"/>
              </p:ext>
            </p:extLst>
          </p:nvPr>
        </p:nvGraphicFramePr>
        <p:xfrm>
          <a:off x="838200" y="2528800"/>
          <a:ext cx="5883233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4073">
                  <a:extLst>
                    <a:ext uri="{9D8B030D-6E8A-4147-A177-3AD203B41FA5}">
                      <a16:colId xmlns:a16="http://schemas.microsoft.com/office/drawing/2014/main" val="858590987"/>
                    </a:ext>
                  </a:extLst>
                </a:gridCol>
                <a:gridCol w="2408082">
                  <a:extLst>
                    <a:ext uri="{9D8B030D-6E8A-4147-A177-3AD203B41FA5}">
                      <a16:colId xmlns:a16="http://schemas.microsoft.com/office/drawing/2014/main" val="2179918411"/>
                    </a:ext>
                  </a:extLst>
                </a:gridCol>
                <a:gridCol w="1961078">
                  <a:extLst>
                    <a:ext uri="{9D8B030D-6E8A-4147-A177-3AD203B41FA5}">
                      <a16:colId xmlns:a16="http://schemas.microsoft.com/office/drawing/2014/main" val="67582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archs</a:t>
                      </a:r>
                      <a:r>
                        <a:rPr lang="en-US" b="1" dirty="0"/>
                        <a:t>_[]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38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posix_memalign</a:t>
                      </a:r>
                      <a:r>
                        <a:rPr lang="en-US" b="1" dirty="0"/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CPU 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7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hipMalloc</a:t>
                      </a:r>
                      <a:r>
                        <a:rPr lang="en-US" b="1" dirty="0"/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GPU 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hipMalloc</a:t>
                      </a:r>
                      <a:r>
                        <a:rPr lang="en-US" b="1" dirty="0"/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GPU 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30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235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Memory Arch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DC7128-03F4-4644-AB1A-6AB37EE2E6F7}"/>
              </a:ext>
            </a:extLst>
          </p:cNvPr>
          <p:cNvSpPr/>
          <p:nvPr/>
        </p:nvSpPr>
        <p:spPr>
          <a:xfrm>
            <a:off x="2616035" y="1244452"/>
            <a:ext cx="1828800" cy="10058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Memory</a:t>
            </a: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76F128B5-F8E0-C947-BF35-F13A9AF94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951013"/>
              </p:ext>
            </p:extLst>
          </p:nvPr>
        </p:nvGraphicFramePr>
        <p:xfrm>
          <a:off x="838200" y="2528800"/>
          <a:ext cx="5883233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4073">
                  <a:extLst>
                    <a:ext uri="{9D8B030D-6E8A-4147-A177-3AD203B41FA5}">
                      <a16:colId xmlns:a16="http://schemas.microsoft.com/office/drawing/2014/main" val="858590987"/>
                    </a:ext>
                  </a:extLst>
                </a:gridCol>
                <a:gridCol w="2408082">
                  <a:extLst>
                    <a:ext uri="{9D8B030D-6E8A-4147-A177-3AD203B41FA5}">
                      <a16:colId xmlns:a16="http://schemas.microsoft.com/office/drawing/2014/main" val="2179918411"/>
                    </a:ext>
                  </a:extLst>
                </a:gridCol>
                <a:gridCol w="1961078">
                  <a:extLst>
                    <a:ext uri="{9D8B030D-6E8A-4147-A177-3AD203B41FA5}">
                      <a16:colId xmlns:a16="http://schemas.microsoft.com/office/drawing/2014/main" val="67582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archs</a:t>
                      </a:r>
                      <a:r>
                        <a:rPr lang="en-US" b="1" dirty="0"/>
                        <a:t>_[]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38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posix_memalign</a:t>
                      </a:r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CPU 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7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hipMalloc</a:t>
                      </a:r>
                      <a:r>
                        <a:rPr lang="en-US" b="1" dirty="0"/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GPU 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hipMalloc</a:t>
                      </a:r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GPU 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301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832B78E-7C9A-F44B-90C1-EC1332BF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8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6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A413187-42F7-BF4E-BA9A-DFA44595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1F57A9B-B78B-9243-AC8C-DCEC7881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3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5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DB77DB5-8C06-394E-9D3B-FC02AB06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D4ABBC9-87F9-9545-9866-968ADD4F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31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13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59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7F323F0-1792-D540-8CEE-D0FB1117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40536"/>
            <a:ext cx="4211869" cy="482991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B078589-9DD1-D042-BC71-B20B8E17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31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EE3C-4D25-EB43-8D3A-CF604FC7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</a:t>
            </a:r>
            <a:r>
              <a:rPr lang="en-US" dirty="0" err="1"/>
              <a:t>kernel.hip.cpp</a:t>
            </a: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23AA0FFE-E9E6-0143-93F3-7ADC68E47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500" y="1314450"/>
            <a:ext cx="9249000" cy="48466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FC336-B5FD-8044-B936-D92EAE3B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B819F-CADA-514C-BAE9-91CF5F62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49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60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7F323F0-1792-D540-8CEE-D0FB1117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40536"/>
            <a:ext cx="4211869" cy="482991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FF5BFD5-A50E-B74E-8CD9-C885AA13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32" y="1340535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03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Kernel Arch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61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DC7128-03F4-4644-AB1A-6AB37EE2E6F7}"/>
              </a:ext>
            </a:extLst>
          </p:cNvPr>
          <p:cNvSpPr/>
          <p:nvPr/>
        </p:nvSpPr>
        <p:spPr>
          <a:xfrm>
            <a:off x="2616035" y="1244452"/>
            <a:ext cx="1828800" cy="10058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Kernel</a:t>
            </a: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76F128B5-F8E0-C947-BF35-F13A9AF94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081780"/>
              </p:ext>
            </p:extLst>
          </p:nvPr>
        </p:nvGraphicFramePr>
        <p:xfrm>
          <a:off x="838200" y="2528800"/>
          <a:ext cx="5883233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4073">
                  <a:extLst>
                    <a:ext uri="{9D8B030D-6E8A-4147-A177-3AD203B41FA5}">
                      <a16:colId xmlns:a16="http://schemas.microsoft.com/office/drawing/2014/main" val="858590987"/>
                    </a:ext>
                  </a:extLst>
                </a:gridCol>
                <a:gridCol w="2408082">
                  <a:extLst>
                    <a:ext uri="{9D8B030D-6E8A-4147-A177-3AD203B41FA5}">
                      <a16:colId xmlns:a16="http://schemas.microsoft.com/office/drawing/2014/main" val="2179918411"/>
                    </a:ext>
                  </a:extLst>
                </a:gridCol>
                <a:gridCol w="1961078">
                  <a:extLst>
                    <a:ext uri="{9D8B030D-6E8A-4147-A177-3AD203B41FA5}">
                      <a16:colId xmlns:a16="http://schemas.microsoft.com/office/drawing/2014/main" val="67582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archs</a:t>
                      </a:r>
                      <a:r>
                        <a:rPr lang="en-US" b="1" dirty="0"/>
                        <a:t>_[]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38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void*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CPU 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7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hipFunction_t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GPU 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hipFunction_t</a:t>
                      </a:r>
                      <a:endParaRPr 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GPU 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30105"/>
                  </a:ext>
                </a:extLst>
              </a:tr>
            </a:tbl>
          </a:graphicData>
        </a:graphic>
      </p:graphicFrame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755737A-EA6C-C94D-81AB-6A1ED26F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8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DB77DB5-8C06-394E-9D3B-FC02AB06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5838CE-048D-FB4B-AB84-6DC57956F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6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63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9FBDE9-DFA1-E64E-A26A-89A83DEF093B}"/>
              </a:ext>
            </a:extLst>
          </p:cNvPr>
          <p:cNvSpPr/>
          <p:nvPr/>
        </p:nvSpPr>
        <p:spPr>
          <a:xfrm>
            <a:off x="7001035" y="3798678"/>
            <a:ext cx="1828800" cy="235274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7526B0-568E-A949-B76B-ABAED6F0BBCC}"/>
              </a:ext>
            </a:extLst>
          </p:cNvPr>
          <p:cNvSpPr/>
          <p:nvPr/>
        </p:nvSpPr>
        <p:spPr>
          <a:xfrm>
            <a:off x="7167288" y="450979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H2D(Y)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E14D6F8-4F8D-0F4B-919F-A43349F45AD3}"/>
              </a:ext>
            </a:extLst>
          </p:cNvPr>
          <p:cNvSpPr/>
          <p:nvPr/>
        </p:nvSpPr>
        <p:spPr>
          <a:xfrm>
            <a:off x="7167288" y="505675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Kernel1(Z, Y)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A1C28-61CF-0145-8F58-C0BACE5DA4E8}"/>
              </a:ext>
            </a:extLst>
          </p:cNvPr>
          <p:cNvSpPr/>
          <p:nvPr/>
        </p:nvSpPr>
        <p:spPr>
          <a:xfrm>
            <a:off x="7167288" y="560217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D2H(Z)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628F7-4753-4947-B866-252C7EC26CB8}"/>
              </a:ext>
            </a:extLst>
          </p:cNvPr>
          <p:cNvSpPr/>
          <p:nvPr/>
        </p:nvSpPr>
        <p:spPr>
          <a:xfrm>
            <a:off x="9446161" y="4243528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CPU</a:t>
            </a:r>
          </a:p>
          <a:p>
            <a:pPr algn="ctr"/>
            <a:r>
              <a:rPr lang="en-US" sz="2800" b="1" dirty="0"/>
              <a:t>OMP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5833B6-3865-3D45-87C2-711C521E358B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>
            <a:off x="8829835" y="4975048"/>
            <a:ext cx="61632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099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Consistency.cpp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64</a:t>
            </a:fld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9FBDE9-DFA1-E64E-A26A-89A83DEF093B}"/>
              </a:ext>
            </a:extLst>
          </p:cNvPr>
          <p:cNvSpPr/>
          <p:nvPr/>
        </p:nvSpPr>
        <p:spPr>
          <a:xfrm>
            <a:off x="7001035" y="3798678"/>
            <a:ext cx="1828800" cy="235274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7526B0-568E-A949-B76B-ABAED6F0BBCC}"/>
              </a:ext>
            </a:extLst>
          </p:cNvPr>
          <p:cNvSpPr/>
          <p:nvPr/>
        </p:nvSpPr>
        <p:spPr>
          <a:xfrm>
            <a:off x="7167288" y="450979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H2D(Y)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E14D6F8-4F8D-0F4B-919F-A43349F45AD3}"/>
              </a:ext>
            </a:extLst>
          </p:cNvPr>
          <p:cNvSpPr/>
          <p:nvPr/>
        </p:nvSpPr>
        <p:spPr>
          <a:xfrm>
            <a:off x="7167288" y="505675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Kernel1(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  <a:r>
              <a:rPr lang="en-US" b="1" dirty="0"/>
              <a:t>, Y)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A1C28-61CF-0145-8F58-C0BACE5DA4E8}"/>
              </a:ext>
            </a:extLst>
          </p:cNvPr>
          <p:cNvSpPr/>
          <p:nvPr/>
        </p:nvSpPr>
        <p:spPr>
          <a:xfrm>
            <a:off x="7167288" y="560217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D2H(Z)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628F7-4753-4947-B866-252C7EC26CB8}"/>
              </a:ext>
            </a:extLst>
          </p:cNvPr>
          <p:cNvSpPr/>
          <p:nvPr/>
        </p:nvSpPr>
        <p:spPr>
          <a:xfrm>
            <a:off x="9446161" y="4243528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CPU</a:t>
            </a:r>
          </a:p>
          <a:p>
            <a:pPr algn="ctr"/>
            <a:r>
              <a:rPr lang="en-US" sz="2800" b="1" dirty="0"/>
              <a:t>OMP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5833B6-3865-3D45-87C2-711C521E358B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>
            <a:off x="8829835" y="4975048"/>
            <a:ext cx="61632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7F03588-0B2C-C643-BC59-3D85DB8C5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4780"/>
            <a:ext cx="4226452" cy="4846638"/>
          </a:xfr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676EB99-E5F7-704A-8897-72D8D3E93999}"/>
              </a:ext>
            </a:extLst>
          </p:cNvPr>
          <p:cNvSpPr/>
          <p:nvPr/>
        </p:nvSpPr>
        <p:spPr>
          <a:xfrm>
            <a:off x="7001034" y="1366937"/>
            <a:ext cx="1828800" cy="182880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7D91BCD-727B-7D4B-A877-5C8031859E9F}"/>
              </a:ext>
            </a:extLst>
          </p:cNvPr>
          <p:cNvSpPr/>
          <p:nvPr/>
        </p:nvSpPr>
        <p:spPr>
          <a:xfrm>
            <a:off x="7167287" y="207804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H2D(X)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93F8A3-0CC2-EA4C-B2F8-28BA71BB0954}"/>
              </a:ext>
            </a:extLst>
          </p:cNvPr>
          <p:cNvSpPr/>
          <p:nvPr/>
        </p:nvSpPr>
        <p:spPr>
          <a:xfrm>
            <a:off x="7167287" y="2625018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Kernel0(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  <a:r>
              <a:rPr lang="en-US" b="1" dirty="0"/>
              <a:t>, X)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15C4AB-7CD4-8243-B345-9F33CC8E8ABA}"/>
              </a:ext>
            </a:extLst>
          </p:cNvPr>
          <p:cNvSpPr/>
          <p:nvPr/>
        </p:nvSpPr>
        <p:spPr>
          <a:xfrm>
            <a:off x="9446161" y="1549817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GPU</a:t>
            </a:r>
          </a:p>
          <a:p>
            <a:pPr algn="ctr"/>
            <a:r>
              <a:rPr lang="en-US" sz="2800" b="1" dirty="0"/>
              <a:t>HIP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828E7A-894B-8744-9CB2-3648E856999F}"/>
              </a:ext>
            </a:extLst>
          </p:cNvPr>
          <p:cNvCxnSpPr>
            <a:stCxn id="18" idx="3"/>
            <a:endCxn id="21" idx="2"/>
          </p:cNvCxnSpPr>
          <p:nvPr/>
        </p:nvCxnSpPr>
        <p:spPr>
          <a:xfrm>
            <a:off x="8829834" y="2281337"/>
            <a:ext cx="616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F425D4-9DF1-3F41-9E16-B0ABFCDAD65E}"/>
              </a:ext>
            </a:extLst>
          </p:cNvPr>
          <p:cNvSpPr txBox="1"/>
          <p:nvPr/>
        </p:nvSpPr>
        <p:spPr>
          <a:xfrm>
            <a:off x="5741047" y="2642252"/>
            <a:ext cx="596144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Z = X</a:t>
            </a:r>
          </a:p>
          <a:p>
            <a:endParaRPr lang="en-US" sz="10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Z</a:t>
            </a:r>
            <a:r>
              <a:rPr lang="en-US" sz="2000" dirty="0"/>
              <a:t>: RAW dependency b/w Task 0 (GPU) and Task 1 (CPU)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endParaRPr lang="en-US" sz="2800" b="1" dirty="0">
              <a:solidFill>
                <a:srgbClr val="FF0000"/>
              </a:solidFill>
            </a:endParaRPr>
          </a:p>
          <a:p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Z += 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2232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Consistency.cpp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65</a:t>
            </a:fld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7F03588-0B2C-C643-BC59-3D85DB8C5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4780"/>
            <a:ext cx="4226452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CD6995B-56D8-9840-9275-B87596BC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04780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36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Consistency.cpp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66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76A039FB-BE7D-564D-8E7C-5CA770D1E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4780"/>
            <a:ext cx="4226452" cy="4846638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A47E07E-57DD-0F4A-995C-DEEA73505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04780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90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iris_task_finalize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67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BD6E940-C14B-5B4E-8862-892B20D0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8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68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BD6E940-C14B-5B4E-8862-892B20D0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63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BD6E940-C14B-5B4E-8862-892B20D05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5D5D1DEF-A424-8842-A20D-B49618F47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91159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2tasks/2tasks.c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3A79C2-48D5-9C47-8ADC-B9BE971EFE93}"/>
              </a:ext>
            </a:extLst>
          </p:cNvPr>
          <p:cNvGrpSpPr/>
          <p:nvPr/>
        </p:nvGrpSpPr>
        <p:grpSpPr>
          <a:xfrm>
            <a:off x="7037118" y="1730648"/>
            <a:ext cx="1828801" cy="4083138"/>
            <a:chOff x="838199" y="1361460"/>
            <a:chExt cx="1828801" cy="408313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C0E9DF4-67A4-E047-977C-A449727037C2}"/>
                </a:ext>
              </a:extLst>
            </p:cNvPr>
            <p:cNvSpPr/>
            <p:nvPr/>
          </p:nvSpPr>
          <p:spPr>
            <a:xfrm>
              <a:off x="838200" y="1361460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X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7CEC0D8-11E4-EC41-81B9-635A6FE8B952}"/>
                </a:ext>
              </a:extLst>
            </p:cNvPr>
            <p:cNvSpPr/>
            <p:nvPr/>
          </p:nvSpPr>
          <p:spPr>
            <a:xfrm>
              <a:off x="838199" y="2945829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Y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5E1D236-56F6-304F-8CCB-038FD4776E96}"/>
                </a:ext>
              </a:extLst>
            </p:cNvPr>
            <p:cNvSpPr/>
            <p:nvPr/>
          </p:nvSpPr>
          <p:spPr>
            <a:xfrm>
              <a:off x="838200" y="4530198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Z</a:t>
              </a: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7</a:t>
            </a:fld>
            <a:endParaRPr lang="en-US"/>
          </a:p>
        </p:txBody>
      </p:sp>
      <p:pic>
        <p:nvPicPr>
          <p:cNvPr id="33" name="Content Placeholder 32" descr="Text&#10;&#10;Description automatically generated">
            <a:extLst>
              <a:ext uri="{FF2B5EF4-FFF2-40B4-BE49-F238E27FC236}">
                <a16:creationId xmlns:a16="http://schemas.microsoft.com/office/drawing/2014/main" id="{CBCF31BE-6F58-E048-A412-A913F46AA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</p:spTree>
    <p:extLst>
      <p:ext uri="{BB962C8B-B14F-4D97-AF65-F5344CB8AC3E}">
        <p14:creationId xmlns:p14="http://schemas.microsoft.com/office/powerpoint/2010/main" val="773878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70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5D5D1DEF-A424-8842-A20D-B49618F47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55709B2-EA00-8248-889C-8260A25D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50" y="1348897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2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5DC6-29BD-9B46-8BED-A984D8AA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-DCMAKE_TYPE=DEBUG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D1C88-1D5D-EE45-B521-B823FD5E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E00C-9FA4-344D-A59F-E2E9CA32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71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3593FE3C-AF6F-9545-86EE-377927D4C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3888" y="1314450"/>
            <a:ext cx="4704224" cy="4846638"/>
          </a:xfrm>
        </p:spPr>
      </p:pic>
    </p:spTree>
    <p:extLst>
      <p:ext uri="{BB962C8B-B14F-4D97-AF65-F5344CB8AC3E}">
        <p14:creationId xmlns:p14="http://schemas.microsoft.com/office/powerpoint/2010/main" val="135809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2tasks/2tasks.c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ABF135-6722-8249-A50B-8B9E8C3EED6B}"/>
              </a:ext>
            </a:extLst>
          </p:cNvPr>
          <p:cNvSpPr/>
          <p:nvPr/>
        </p:nvSpPr>
        <p:spPr>
          <a:xfrm>
            <a:off x="7001034" y="1366937"/>
            <a:ext cx="1828800" cy="182880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A99C6FA-4C69-D24B-9ED6-9FA7AA8704EE}"/>
              </a:ext>
            </a:extLst>
          </p:cNvPr>
          <p:cNvSpPr/>
          <p:nvPr/>
        </p:nvSpPr>
        <p:spPr>
          <a:xfrm>
            <a:off x="7167287" y="207804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H2D(X)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5F3EED-B65E-124B-8827-9FFAA18937AF}"/>
              </a:ext>
            </a:extLst>
          </p:cNvPr>
          <p:cNvSpPr/>
          <p:nvPr/>
        </p:nvSpPr>
        <p:spPr>
          <a:xfrm>
            <a:off x="7167287" y="2625018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Kernel0(Z, X)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89F610-5942-4147-B254-70C0DCECFA6C}"/>
              </a:ext>
            </a:extLst>
          </p:cNvPr>
          <p:cNvSpPr/>
          <p:nvPr/>
        </p:nvSpPr>
        <p:spPr>
          <a:xfrm>
            <a:off x="7001035" y="3798678"/>
            <a:ext cx="1828800" cy="235274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47BF01-EB59-054B-A73D-CD0D6A0A4C69}"/>
              </a:ext>
            </a:extLst>
          </p:cNvPr>
          <p:cNvSpPr/>
          <p:nvPr/>
        </p:nvSpPr>
        <p:spPr>
          <a:xfrm>
            <a:off x="7167288" y="450979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H2D(Y)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ED2473B-546D-1741-8B7F-CDE10CB5B504}"/>
              </a:ext>
            </a:extLst>
          </p:cNvPr>
          <p:cNvSpPr/>
          <p:nvPr/>
        </p:nvSpPr>
        <p:spPr>
          <a:xfrm>
            <a:off x="7167288" y="505675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Kernel1(Z, Y)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9CC355-AD57-8849-851A-E7281551D524}"/>
              </a:ext>
            </a:extLst>
          </p:cNvPr>
          <p:cNvSpPr/>
          <p:nvPr/>
        </p:nvSpPr>
        <p:spPr>
          <a:xfrm>
            <a:off x="7167288" y="560217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D2H(Z)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8B8287-297D-1C4F-AE16-2F3E9859F871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7915434" y="3195737"/>
            <a:ext cx="1" cy="60294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8BCA0A5-88B5-5640-B657-7187242E0619}"/>
              </a:ext>
            </a:extLst>
          </p:cNvPr>
          <p:cNvSpPr/>
          <p:nvPr/>
        </p:nvSpPr>
        <p:spPr>
          <a:xfrm>
            <a:off x="9446161" y="1549817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GPU</a:t>
            </a:r>
          </a:p>
          <a:p>
            <a:pPr algn="ctr"/>
            <a:r>
              <a:rPr lang="en-US" sz="2800" b="1" dirty="0"/>
              <a:t>HIP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8E4115-2E16-2545-A809-6A33A1405BFA}"/>
              </a:ext>
            </a:extLst>
          </p:cNvPr>
          <p:cNvSpPr/>
          <p:nvPr/>
        </p:nvSpPr>
        <p:spPr>
          <a:xfrm>
            <a:off x="9446161" y="4243528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CPU</a:t>
            </a:r>
          </a:p>
          <a:p>
            <a:pPr algn="ctr"/>
            <a:r>
              <a:rPr lang="en-US" sz="2800" b="1" dirty="0"/>
              <a:t>OMP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B02DD7-CCC3-7B47-ADA3-4544E6FD79EA}"/>
              </a:ext>
            </a:extLst>
          </p:cNvPr>
          <p:cNvCxnSpPr>
            <a:stCxn id="8" idx="3"/>
            <a:endCxn id="17" idx="2"/>
          </p:cNvCxnSpPr>
          <p:nvPr/>
        </p:nvCxnSpPr>
        <p:spPr>
          <a:xfrm>
            <a:off x="8829834" y="2281337"/>
            <a:ext cx="616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2BA3E0-C52F-C747-91C2-8438D63D7ABE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8829835" y="4975048"/>
            <a:ext cx="61632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8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</p:spTree>
    <p:extLst>
      <p:ext uri="{BB962C8B-B14F-4D97-AF65-F5344CB8AC3E}">
        <p14:creationId xmlns:p14="http://schemas.microsoft.com/office/powerpoint/2010/main" val="99876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5DC6-29BD-9B46-8BED-A984D8AA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2tasks/2tasks.c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D1C88-1D5D-EE45-B521-B823FD5E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E00C-9FA4-344D-A59F-E2E9CA32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9</a:t>
            </a:fld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FC44B729-00F7-C34D-850B-331F60E23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06716"/>
            <a:ext cx="10515600" cy="2242114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96FEE1-4710-DE4C-AD82-2442D2A7BA52}"/>
              </a:ext>
            </a:extLst>
          </p:cNvPr>
          <p:cNvSpPr txBox="1"/>
          <p:nvPr/>
        </p:nvSpPr>
        <p:spPr>
          <a:xfrm>
            <a:off x="3996707" y="1601049"/>
            <a:ext cx="4198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Z[] = X[] + Y[]</a:t>
            </a:r>
          </a:p>
        </p:txBody>
      </p:sp>
    </p:spTree>
    <p:extLst>
      <p:ext uri="{BB962C8B-B14F-4D97-AF65-F5344CB8AC3E}">
        <p14:creationId xmlns:p14="http://schemas.microsoft.com/office/powerpoint/2010/main" val="43790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1736</Words>
  <Application>Microsoft Macintosh PowerPoint</Application>
  <PresentationFormat>Widescreen</PresentationFormat>
  <Paragraphs>502</Paragraphs>
  <Slides>71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IRIS Internals</vt:lpstr>
      <vt:lpstr>IRIS</vt:lpstr>
      <vt:lpstr>Our Target Application: apps/2tasks</vt:lpstr>
      <vt:lpstr>Our Target Machine: ExCL/Cousteau</vt:lpstr>
      <vt:lpstr>2tasks (Z[] = X[] + Y[]) on Cousteau</vt:lpstr>
      <vt:lpstr>2tasks/kernel.hip.cpp</vt:lpstr>
      <vt:lpstr>2tasks/2tasks.c</vt:lpstr>
      <vt:lpstr>2tasks/2tasks.c</vt:lpstr>
      <vt:lpstr>2tasks/2tasks.c</vt:lpstr>
      <vt:lpstr>The IRIS Directory Structure</vt:lpstr>
      <vt:lpstr>iris_init() @ include/iris/iris.h,  iris_runtime.h</vt:lpstr>
      <vt:lpstr>src/runtime/CAPI.cpp</vt:lpstr>
      <vt:lpstr>src/runtime/Platform.cpp</vt:lpstr>
      <vt:lpstr>src/runtime/Platform.cpp :: Init()</vt:lpstr>
      <vt:lpstr>src/runtime/Platform.cpp :: InitHIP()</vt:lpstr>
      <vt:lpstr>src/runtime/LoaderHIP.cpp</vt:lpstr>
      <vt:lpstr>src/runtime/LoaderXXX.cpp</vt:lpstr>
      <vt:lpstr>src/runtime/DeviceHIP.cpp</vt:lpstr>
      <vt:lpstr>Without DPL: Not Portable Executable</vt:lpstr>
      <vt:lpstr>Dynamic Platform Loader: Portable Executable</vt:lpstr>
      <vt:lpstr>src/runtime/QueueTask.cpp</vt:lpstr>
      <vt:lpstr>src/runtime/Scheduler.cpp</vt:lpstr>
      <vt:lpstr>src/runtime/Worker.cpp</vt:lpstr>
      <vt:lpstr>The IRIS Platform So Far</vt:lpstr>
      <vt:lpstr>src/runtime/Platform.cpp</vt:lpstr>
      <vt:lpstr>src/runtime/Task.h</vt:lpstr>
      <vt:lpstr>src/runtime/Command.cpp</vt:lpstr>
      <vt:lpstr>src/runtime/Task.cpp</vt:lpstr>
      <vt:lpstr>src/runtime/Worker.cpp</vt:lpstr>
      <vt:lpstr>src/runtime/Thread.cpp</vt:lpstr>
      <vt:lpstr>src/runtime/Device.cpp</vt:lpstr>
      <vt:lpstr>src/runtime/Device.cpp</vt:lpstr>
      <vt:lpstr>src/runtime/DeviceHIP.cpp</vt:lpstr>
      <vt:lpstr>src/runtime/DeviceHIP.cpp</vt:lpstr>
      <vt:lpstr>src/runtime/Platform.cpp</vt:lpstr>
      <vt:lpstr>iris_mem_create()</vt:lpstr>
      <vt:lpstr>src/runtime/Mem.cpp</vt:lpstr>
      <vt:lpstr>iris_task_h2d_full()</vt:lpstr>
      <vt:lpstr>iris_task_kernel()</vt:lpstr>
      <vt:lpstr>iris_task_submit()</vt:lpstr>
      <vt:lpstr>iris_task_submit()</vt:lpstr>
      <vt:lpstr>iris_task_submit()</vt:lpstr>
      <vt:lpstr>src/runtime/QueueTask.cpp</vt:lpstr>
      <vt:lpstr>src/runtime/Scheduler.cpp</vt:lpstr>
      <vt:lpstr>src/runtime/Scheduler.cpp</vt:lpstr>
      <vt:lpstr>src/runtime/Policies.cpp</vt:lpstr>
      <vt:lpstr>src/runtime/Policies.cpp</vt:lpstr>
      <vt:lpstr>src/runtime/PolicyDevice.cpp</vt:lpstr>
      <vt:lpstr>src/runtime/PolicyDevice.cpp</vt:lpstr>
      <vt:lpstr>src/runtime/Device.cpp</vt:lpstr>
      <vt:lpstr>src/runtime/Device.cpp</vt:lpstr>
      <vt:lpstr>Owner List of IRIS Memory</vt:lpstr>
      <vt:lpstr>src/runtime/DeviceHIP.cpp</vt:lpstr>
      <vt:lpstr>src/runtime/DeviceHIP.cpp</vt:lpstr>
      <vt:lpstr>IRIS Memory Arch Table</vt:lpstr>
      <vt:lpstr>IRIS Memory Arch Table</vt:lpstr>
      <vt:lpstr>src/runtime/DeviceHIP.cpp</vt:lpstr>
      <vt:lpstr>src/runtime/Device.cpp</vt:lpstr>
      <vt:lpstr>src/runtime/DeviceHIP.cpp</vt:lpstr>
      <vt:lpstr>src/runtime/DeviceHIP.cpp</vt:lpstr>
      <vt:lpstr>IRIS Kernel Arch Table</vt:lpstr>
      <vt:lpstr>src/runtime/Device.cpp</vt:lpstr>
      <vt:lpstr>iris_task_submit()</vt:lpstr>
      <vt:lpstr>src/runtime/Consistency.cpp</vt:lpstr>
      <vt:lpstr>src/runtime/Consistency.cpp</vt:lpstr>
      <vt:lpstr>src/runtime/Consistency.cpp</vt:lpstr>
      <vt:lpstr>iris_task_finalize()</vt:lpstr>
      <vt:lpstr>src/runtime/Platform.cpp</vt:lpstr>
      <vt:lpstr>src/runtime/Platform.cpp</vt:lpstr>
      <vt:lpstr>src/runtime/Platform.cpp</vt:lpstr>
      <vt:lpstr>cmake -DCMAKE_TYPE=DEBUG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Internals A Unified Framework across Multiple Programming Platforms</dc:title>
  <dc:creator>Kim, Jungwon</dc:creator>
  <cp:lastModifiedBy>Kim, Jungwon</cp:lastModifiedBy>
  <cp:revision>222</cp:revision>
  <cp:lastPrinted>2022-01-04T03:59:46Z</cp:lastPrinted>
  <dcterms:created xsi:type="dcterms:W3CDTF">2022-01-03T03:51:52Z</dcterms:created>
  <dcterms:modified xsi:type="dcterms:W3CDTF">2022-01-04T16:11:23Z</dcterms:modified>
</cp:coreProperties>
</file>